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3" r:id="rId3"/>
    <p:sldId id="257" r:id="rId4"/>
    <p:sldId id="263" r:id="rId5"/>
    <p:sldId id="256" r:id="rId6"/>
    <p:sldId id="271" r:id="rId7"/>
    <p:sldId id="262" r:id="rId8"/>
    <p:sldId id="268" r:id="rId9"/>
    <p:sldId id="265" r:id="rId10"/>
    <p:sldId id="261" r:id="rId11"/>
    <p:sldId id="264" r:id="rId12"/>
    <p:sldId id="275" r:id="rId13"/>
    <p:sldId id="281" r:id="rId14"/>
    <p:sldId id="276" r:id="rId15"/>
    <p:sldId id="284" r:id="rId16"/>
    <p:sldId id="266" r:id="rId17"/>
    <p:sldId id="267" r:id="rId18"/>
    <p:sldId id="269" r:id="rId19"/>
    <p:sldId id="270" r:id="rId20"/>
    <p:sldId id="272" r:id="rId21"/>
    <p:sldId id="282" r:id="rId22"/>
    <p:sldId id="273" r:id="rId23"/>
    <p:sldId id="274" r:id="rId24"/>
    <p:sldId id="277" r:id="rId25"/>
    <p:sldId id="285" r:id="rId26"/>
    <p:sldId id="278" r:id="rId2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EC70"/>
    <a:srgbClr val="FF0000"/>
    <a:srgbClr val="C0BBFD"/>
    <a:srgbClr val="FFA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7" autoAdjust="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C1683-CDC4-4E3E-A7D1-8E0794253C83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E73A8-2381-48DF-A39C-EBF608DA4E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38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E73A8-2381-48DF-A39C-EBF608DA4E53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23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246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927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304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739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769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652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618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359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5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447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660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27F9-9E98-42C2-8BA4-AFE491C6DE47}" type="datetimeFigureOut">
              <a:rPr lang="th-TH" smtClean="0"/>
              <a:t>12/02/62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A6EB3-D071-4912-8CD3-625238C89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68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pakorn.kwang@gmai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mailto:Phassaphol@hot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janejiragam@hot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abiw.health3@gmail.co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mailto:amorndech@bangkokpost.co.t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mailto:catcat_2927@hot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somsak88@hotmail.com" TargetMode="External"/><Relationship Id="rId2" Type="http://schemas.openxmlformats.org/officeDocument/2006/relationships/hyperlink" Target="mailto:chai9888@gmai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mailto:banmung01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Patacamin.chai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mailto:anuwat@thanonline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uttapon254@yahoo.com" TargetMode="External"/><Relationship Id="rId2" Type="http://schemas.openxmlformats.org/officeDocument/2006/relationships/hyperlink" Target="mailto:Nuttapon.t@trendvg3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mailto:shiraishi_akira-light666@hot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amta_ta@yahoo.com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mailto:naruqqqqq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navapatb@yahoo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mailto:keangkrai@rs.co.t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mailto:catkhwan@hot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cabiw.health3@gmail.co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38335" y="3284984"/>
            <a:ext cx="6394005" cy="255454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8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ทำเนียบสื่อมวลชน</a:t>
            </a:r>
          </a:p>
          <a:p>
            <a:pPr algn="ctr"/>
            <a:r>
              <a:rPr lang="th-TH" sz="8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ปี 2562</a:t>
            </a:r>
            <a:r>
              <a:rPr lang="th-TH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ลูกศรโค้งขวา 4"/>
          <p:cNvSpPr/>
          <p:nvPr/>
        </p:nvSpPr>
        <p:spPr>
          <a:xfrm>
            <a:off x="467544" y="836712"/>
            <a:ext cx="1224136" cy="112420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ลูกศรโค้งขวา 5"/>
          <p:cNvSpPr/>
          <p:nvPr/>
        </p:nvSpPr>
        <p:spPr>
          <a:xfrm flipH="1">
            <a:off x="6948264" y="908720"/>
            <a:ext cx="1368152" cy="10801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710116"/>
            <a:ext cx="4968552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/>
              <a:t>ภาคี</a:t>
            </a:r>
            <a:r>
              <a:rPr lang="th-TH" sz="3000" b="1" dirty="0" smtClean="0"/>
              <a:t>เครือข่ายสื่อมวลชน</a:t>
            </a:r>
          </a:p>
          <a:p>
            <a:pPr algn="ctr"/>
            <a:r>
              <a:rPr lang="th-TH" sz="3000" b="1" dirty="0" smtClean="0"/>
              <a:t>ของ</a:t>
            </a:r>
          </a:p>
          <a:p>
            <a:pPr algn="ctr"/>
            <a:endParaRPr lang="th-TH" sz="3000" b="1" dirty="0" smtClean="0"/>
          </a:p>
          <a:p>
            <a:pPr algn="ctr"/>
            <a:r>
              <a:rPr lang="th-TH" sz="3000" b="1" dirty="0" smtClean="0"/>
              <a:t> </a:t>
            </a:r>
            <a:endParaRPr lang="th-TH" sz="3000" b="1" dirty="0"/>
          </a:p>
        </p:txBody>
      </p:sp>
      <p:pic>
        <p:nvPicPr>
          <p:cNvPr id="1028" name="Picture 4" descr="à¸à¸¥à¸à¸²à¸£à¸à¹à¸à¸«à¸²à¸£à¸¹à¸à¸ à¸²à¸à¸ªà¸³à¸«à¸£à¸±à¸ à¸ªà¸³à¸à¸±à¸à¸à¸²à¸à¹à¸à¸£à¸·à¸­à¸à¹à¸²à¸¢à¸¥à¸à¸­à¸¸à¸à¸±à¸à¸´à¹à¸«à¸à¸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462430" cy="10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5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80244" y="0"/>
            <a:ext cx="4574696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0"/>
            <a:ext cx="4572000" cy="6858000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987042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latin typeface="Angsana New" pitchFamily="18" charset="-34"/>
                <a:cs typeface="+mj-cs"/>
              </a:rPr>
              <a:t>คุณ</a:t>
            </a:r>
            <a:r>
              <a:rPr lang="th-TH" sz="1800" dirty="0">
                <a:latin typeface="Angsana New" pitchFamily="18" charset="-34"/>
                <a:cs typeface="+mj-cs"/>
              </a:rPr>
              <a:t>ปกรณ์ รัตนทรัพย์</a:t>
            </a:r>
            <a:r>
              <a:rPr lang="th-TH" sz="1800" dirty="0" smtClean="0">
                <a:latin typeface="Angsana New" pitchFamily="18" charset="-34"/>
                <a:cs typeface="+mj-cs"/>
              </a:rPr>
              <a:t>ศิริ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>
                <a:latin typeface="Angsana New" pitchFamily="18" charset="-34"/>
                <a:cs typeface="+mj-cs"/>
              </a:rPr>
              <a:t>บรรณาธิการบริหาร</a:t>
            </a:r>
            <a:endParaRPr lang="en-US" sz="1800" dirty="0">
              <a:latin typeface="Angsana New" pitchFamily="18" charset="-34"/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latin typeface="Angsana New" pitchFamily="18" charset="-34"/>
                <a:ea typeface="Times New Roman"/>
                <a:cs typeface="+mj-cs"/>
              </a:rPr>
              <a:t>มือถือ  091-772-9541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latin typeface="Angsana New" pitchFamily="18" charset="-34"/>
                <a:cs typeface="+mj-cs"/>
              </a:rPr>
              <a:t>E-</a:t>
            </a:r>
            <a:r>
              <a:rPr lang="en-US" sz="1800" dirty="0" err="1" smtClean="0">
                <a:latin typeface="Angsana New" pitchFamily="18" charset="-34"/>
                <a:cs typeface="+mj-cs"/>
              </a:rPr>
              <a:t>mai</a:t>
            </a:r>
            <a:r>
              <a:rPr lang="en-US" sz="1800" dirty="0" smtClean="0">
                <a:latin typeface="Angsana New" pitchFamily="18" charset="-34"/>
                <a:cs typeface="+mj-cs"/>
              </a:rPr>
              <a:t>: </a:t>
            </a:r>
            <a:r>
              <a:rPr lang="en-US" sz="1800" dirty="0" smtClean="0">
                <a:latin typeface="Angsana New" pitchFamily="18" charset="-34"/>
                <a:cs typeface="+mj-cs"/>
                <a:hlinkClick r:id="rId2"/>
              </a:rPr>
              <a:t>pakorn.kwang@gmail.com</a:t>
            </a:r>
            <a:r>
              <a:rPr lang="en-US" sz="1800" dirty="0" smtClean="0">
                <a:latin typeface="Angsana New" pitchFamily="18" charset="-34"/>
                <a:cs typeface="+mj-cs"/>
              </a:rPr>
              <a:t> </a:t>
            </a:r>
            <a:endParaRPr lang="th-TH" sz="1800" dirty="0">
              <a:latin typeface="Angsana New" pitchFamily="18" charset="-34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latin typeface="Angsana New" pitchFamily="18" charset="-34"/>
                <a:cs typeface="+mj-cs"/>
              </a:rPr>
              <a:t>ที่อยู่ </a:t>
            </a:r>
            <a:r>
              <a:rPr lang="en-US" sz="1800" dirty="0" smtClean="0">
                <a:latin typeface="Angsana New" pitchFamily="18" charset="-34"/>
                <a:cs typeface="+mj-cs"/>
              </a:rPr>
              <a:t>: </a:t>
            </a:r>
            <a:r>
              <a:rPr lang="th-TH" sz="1800" dirty="0">
                <a:latin typeface="Angsana New" pitchFamily="18" charset="-34"/>
                <a:cs typeface="+mj-cs"/>
              </a:rPr>
              <a:t>บริษัท โมโน บรอดคาซท์ จำกัด  อาคารจัสมิน อินเตอร์เนชั่นแนลเลขที่ 200 หมู่ 4 ถ.แจ้งวัฒนะ ปากเกร็ด จ.นนทบุรี</a:t>
            </a:r>
            <a:endParaRPr lang="en-US" sz="1800" dirty="0" smtClean="0">
              <a:latin typeface="Angsana New" pitchFamily="18" charset="-34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41484"/>
            <a:ext cx="19442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cs typeface="+mj-cs"/>
              </a:rPr>
              <a:t> ช่อง</a:t>
            </a:r>
            <a:r>
              <a:rPr lang="en-US" sz="2000" b="1" dirty="0" smtClean="0">
                <a:cs typeface="+mj-cs"/>
              </a:rPr>
              <a:t> </a:t>
            </a:r>
            <a:r>
              <a:rPr lang="en-US" dirty="0" smtClean="0"/>
              <a:t>MONO</a:t>
            </a:r>
            <a:r>
              <a:rPr lang="en-US" sz="2000" dirty="0" smtClean="0"/>
              <a:t> </a:t>
            </a:r>
            <a:r>
              <a:rPr lang="en-US" sz="2000" dirty="0"/>
              <a:t>29 </a:t>
            </a:r>
            <a:endParaRPr lang="en-US" sz="20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266228"/>
            <a:ext cx="252028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cs typeface="+mj-cs"/>
              </a:rPr>
              <a:t> 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 ช่อง</a:t>
            </a:r>
            <a:r>
              <a:rPr lang="en-US" b="1" dirty="0" smtClean="0">
                <a:cs typeface="+mj-cs"/>
              </a:rPr>
              <a:t>  Nation 26  </a:t>
            </a:r>
            <a:endParaRPr lang="en-US" sz="1800" b="1" dirty="0">
              <a:ea typeface="Times New Roman"/>
              <a:cs typeface="+mj-cs"/>
            </a:endParaRPr>
          </a:p>
        </p:txBody>
      </p:sp>
      <p:pic>
        <p:nvPicPr>
          <p:cNvPr id="11" name="รูปภาพ 10" descr="E:\ภาพกิจกรรม ปี 2560\ธ.ค.60\27 ธ.ค. -พบสื่อปีใหม่\DSC_01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2" r="13592" b="-78"/>
          <a:stretch/>
        </p:blipFill>
        <p:spPr bwMode="auto">
          <a:xfrm>
            <a:off x="899592" y="980728"/>
            <a:ext cx="2520280" cy="3496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3356" y="491503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latin typeface="Angsana New" pitchFamily="18" charset="-34"/>
                <a:cs typeface="+mj-cs"/>
              </a:rPr>
              <a:t>คุณ</a:t>
            </a:r>
            <a:r>
              <a:rPr lang="th-TH" sz="1800" dirty="0" smtClean="0">
                <a:cs typeface="+mj-cs"/>
              </a:rPr>
              <a:t>ภาส</a:t>
            </a:r>
            <a:r>
              <a:rPr lang="th-TH" sz="1800" dirty="0">
                <a:cs typeface="+mj-cs"/>
              </a:rPr>
              <a:t>พล  โตหอมบุตร </a:t>
            </a:r>
            <a:endParaRPr lang="en-US" sz="1800" dirty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latin typeface="Angsana New" pitchFamily="18" charset="-34"/>
                <a:ea typeface="Times New Roman"/>
                <a:cs typeface="+mj-cs"/>
              </a:rPr>
              <a:t>หัวหน้าข่าว / รายการเนชั่นระวังภัย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latin typeface="Angsana New" pitchFamily="18" charset="-34"/>
                <a:cs typeface="+mj-cs"/>
              </a:rPr>
              <a:t>มือถือ </a:t>
            </a:r>
            <a:r>
              <a:rPr lang="en-US" sz="1800" dirty="0" smtClean="0">
                <a:latin typeface="Angsana New" pitchFamily="18" charset="-34"/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081-966-9238</a:t>
            </a:r>
            <a:r>
              <a:rPr lang="en-US" sz="1800" dirty="0" smtClean="0">
                <a:cs typeface="+mj-cs"/>
              </a:rPr>
              <a:t> </a:t>
            </a:r>
            <a:endParaRPr lang="en-US" sz="1800" dirty="0" smtClean="0">
              <a:latin typeface="Angsana New" pitchFamily="18" charset="-34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latin typeface="Angsana New" pitchFamily="18" charset="-34"/>
                <a:cs typeface="+mj-cs"/>
              </a:rPr>
              <a:t>E-mail:  </a:t>
            </a:r>
            <a:r>
              <a:rPr lang="en-US" sz="1800" u="sng" dirty="0">
                <a:cs typeface="+mj-cs"/>
                <a:hlinkClick r:id="rId4"/>
              </a:rPr>
              <a:t>Phassaphol@hotmail.com</a:t>
            </a:r>
            <a:r>
              <a:rPr lang="en-US" sz="1800" dirty="0">
                <a:cs typeface="+mj-cs"/>
              </a:rPr>
              <a:t> </a:t>
            </a:r>
            <a:endParaRPr lang="th-TH" sz="1800" dirty="0">
              <a:latin typeface="Angsana New" pitchFamily="18" charset="-34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latin typeface="Angsana New" pitchFamily="18" charset="-34"/>
                <a:cs typeface="+mj-cs"/>
              </a:rPr>
              <a:t>ที่อยู่ </a:t>
            </a:r>
            <a:r>
              <a:rPr lang="en-US" sz="1800" dirty="0" smtClean="0">
                <a:latin typeface="Angsana New" pitchFamily="18" charset="-34"/>
                <a:cs typeface="+mj-cs"/>
              </a:rPr>
              <a:t>:</a:t>
            </a:r>
            <a:r>
              <a:rPr lang="th-TH" sz="1800" dirty="0" smtClean="0">
                <a:cs typeface="+mj-cs"/>
              </a:rPr>
              <a:t>บริษัท </a:t>
            </a:r>
            <a:r>
              <a:rPr lang="en-US" sz="1800" dirty="0" smtClean="0">
                <a:cs typeface="+mj-cs"/>
              </a:rPr>
              <a:t>NBC</a:t>
            </a:r>
            <a:r>
              <a:rPr lang="th-TH" sz="1800" dirty="0" smtClean="0">
                <a:cs typeface="+mj-cs"/>
              </a:rPr>
              <a:t>  </a:t>
            </a:r>
            <a:r>
              <a:rPr lang="th-TH" sz="1800" dirty="0">
                <a:cs typeface="+mj-cs"/>
              </a:rPr>
              <a:t>เน็กซ์ วิชั่น จำกัด  ถ.บางนา-ตราด   </a:t>
            </a:r>
            <a:endParaRPr lang="th-TH" sz="1800" dirty="0" smtClean="0">
              <a:cs typeface="+mj-cs"/>
            </a:endParaRP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 บาง</a:t>
            </a:r>
            <a:r>
              <a:rPr lang="th-TH" sz="1800" dirty="0">
                <a:cs typeface="+mj-cs"/>
              </a:rPr>
              <a:t>นา กทม. </a:t>
            </a:r>
            <a:endParaRPr lang="en-US" sz="1800" dirty="0" smtClean="0">
              <a:latin typeface="Angsana New" pitchFamily="18" charset="-34"/>
              <a:cs typeface="+mj-cs"/>
            </a:endParaRPr>
          </a:p>
        </p:txBody>
      </p:sp>
      <p:pic>
        <p:nvPicPr>
          <p:cNvPr id="14" name="รูปภาพ 13" descr="à¸à¸¥à¸à¸²à¸£à¸à¹à¸à¸«à¸²à¸£à¸¹à¸à¸ à¸²à¸à¸ªà¸³à¸«à¸£à¸±à¸ à¸ à¸²à¸ªà¸à¸¥ à¹à¸à¸«à¸­à¸¡à¸à¸¸à¸à¸£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t="10260" b="28870"/>
          <a:stretch/>
        </p:blipFill>
        <p:spPr bwMode="auto">
          <a:xfrm>
            <a:off x="5931488" y="1068637"/>
            <a:ext cx="2024888" cy="3512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77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69304" y="0"/>
            <a:ext cx="4574696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266228"/>
            <a:ext cx="1656184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cs typeface="+mj-cs"/>
              </a:rPr>
              <a:t> 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 ช่อง  5 </a:t>
            </a:r>
            <a:endParaRPr lang="en-US" sz="1800" b="1" dirty="0">
              <a:ea typeface="Times New Roman"/>
              <a:cs typeface="+mj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10940" y="0"/>
            <a:ext cx="4580244" cy="6858000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41484"/>
            <a:ext cx="15841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ช่อง </a:t>
            </a:r>
            <a:r>
              <a:rPr lang="th-TH" sz="1800" dirty="0">
                <a:cs typeface="+mj-cs"/>
              </a:rPr>
              <a:t> </a:t>
            </a:r>
            <a:r>
              <a:rPr lang="en-US" sz="1800" dirty="0" smtClean="0">
                <a:cs typeface="+mj-cs"/>
              </a:rPr>
              <a:t>5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11" name="รูปภาพ 10" descr="https://scontent.fbkk7-2.fna.fbcdn.net/v/t1.0-9/42092167_2075482222504542_5017166076887171072_n.jpg?_nc_cat=110&amp;_nc_ht=scontent.fbkk7-2.fna&amp;oh=ec15f5e01eaefcb964520a7b892eb7b7&amp;oe=5CBA95D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0714" r="21404" b="26786"/>
          <a:stretch/>
        </p:blipFill>
        <p:spPr bwMode="auto">
          <a:xfrm>
            <a:off x="5471004" y="950630"/>
            <a:ext cx="2896944" cy="3892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6016" y="5059050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คุณนภาพร  ช่างกล (ผึ้ง)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ผู้สื่อข่าว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084-020-9065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E-mail: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ที่อยู่ </a:t>
            </a:r>
            <a:r>
              <a:rPr lang="en-US" sz="1800" dirty="0" smtClean="0">
                <a:ea typeface="Times New Roman"/>
                <a:cs typeface="+mj-cs"/>
              </a:rPr>
              <a:t>: </a:t>
            </a:r>
            <a:r>
              <a:rPr lang="th-TH" sz="1800" dirty="0"/>
              <a:t>สถานีวิทยุโทรทัศน์กองทัพบกช่อง 5   เลขที่  </a:t>
            </a:r>
            <a:r>
              <a:rPr lang="en-US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210  </a:t>
            </a:r>
            <a:endParaRPr lang="th-TH" sz="1800" dirty="0">
              <a:latin typeface="Cordia New" pitchFamily="34" charset="-34"/>
              <a:ea typeface="Times New Roman" pitchFamily="18" charset="0"/>
              <a:cs typeface="Cordia New" pitchFamily="34" charset="-34"/>
            </a:endParaRPr>
          </a:p>
          <a:p>
            <a:r>
              <a:rPr lang="th-TH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       ถ.พหลโยธิน  แขวงสามเสนใน  เขตพญาไท  กรุงเทพฯ  10400</a:t>
            </a:r>
            <a:r>
              <a:rPr lang="en-US" sz="1000" dirty="0">
                <a:latin typeface="Arial" pitchFamily="34" charset="0"/>
                <a:cs typeface="Angsana New" pitchFamily="18" charset="-34"/>
              </a:rPr>
              <a:t> </a:t>
            </a:r>
            <a:endParaRPr lang="en-US" sz="3200" dirty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987042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คุณวรรณ 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/>
              <a:t>บรรณาธิการข่าวสังคม</a:t>
            </a:r>
            <a:endParaRPr lang="en-US" sz="1200" dirty="0">
              <a:ea typeface="Times New Roman"/>
              <a:cs typeface="Cordia New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081-922-3846    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E-mail: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ที่อยู่ </a:t>
            </a:r>
            <a:r>
              <a:rPr lang="en-US" sz="1800" dirty="0" smtClean="0">
                <a:ea typeface="Times New Roman"/>
                <a:cs typeface="+mj-cs"/>
              </a:rPr>
              <a:t>: </a:t>
            </a:r>
            <a:r>
              <a:rPr lang="th-TH" sz="1800" dirty="0"/>
              <a:t>สถานีวิทยุโทรทัศน์กองทัพบก</a:t>
            </a:r>
            <a:r>
              <a:rPr lang="th-TH" sz="1800" dirty="0" smtClean="0"/>
              <a:t>ช่อง 5  </a:t>
            </a:r>
            <a:r>
              <a:rPr lang="th-TH" sz="1800" dirty="0"/>
              <a:t> </a:t>
            </a:r>
            <a:r>
              <a:rPr lang="th-TH" sz="1800" dirty="0" smtClean="0"/>
              <a:t>เลขที่  </a:t>
            </a:r>
            <a:r>
              <a:rPr lang="en-US" sz="1800" dirty="0" smtClean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210  </a:t>
            </a:r>
            <a:endParaRPr lang="th-TH" sz="1800" dirty="0" smtClean="0">
              <a:latin typeface="Cordia New" pitchFamily="34" charset="-34"/>
              <a:ea typeface="Times New Roman" pitchFamily="18" charset="0"/>
              <a:cs typeface="Cordia New" pitchFamily="34" charset="-34"/>
            </a:endParaRPr>
          </a:p>
          <a:p>
            <a:r>
              <a:rPr lang="th-TH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 </a:t>
            </a:r>
            <a:r>
              <a:rPr lang="th-TH" sz="1800" dirty="0" smtClean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      ถ.</a:t>
            </a:r>
            <a:r>
              <a:rPr lang="th-TH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พหลโยธิน </a:t>
            </a:r>
            <a:r>
              <a:rPr lang="th-TH" sz="1800" dirty="0" smtClean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 </a:t>
            </a:r>
            <a:r>
              <a:rPr lang="th-TH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แขวงสามเสนใน  เขตพญา</a:t>
            </a:r>
            <a:r>
              <a:rPr lang="th-TH" sz="1800" dirty="0" smtClean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ไท  </a:t>
            </a:r>
            <a:r>
              <a:rPr lang="th-TH" sz="1800" dirty="0">
                <a:latin typeface="Cordia New" pitchFamily="34" charset="-34"/>
                <a:ea typeface="Times New Roman" pitchFamily="18" charset="0"/>
                <a:cs typeface="Cordia New" pitchFamily="34" charset="-34"/>
              </a:rPr>
              <a:t>กรุงเทพฯ  10400</a:t>
            </a:r>
            <a:r>
              <a:rPr lang="en-US" sz="1000" dirty="0">
                <a:latin typeface="Arial" pitchFamily="34" charset="0"/>
                <a:cs typeface="Angsana New" pitchFamily="18" charset="-34"/>
              </a:rPr>
              <a:t> </a:t>
            </a:r>
            <a:endParaRPr lang="en-US" sz="3200" dirty="0"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16" name="รูปภาพ 15" descr="à¹à¸à¸ à¸²à¸à¸­à¸²à¸à¸à¸°à¸¡à¸µ 4 à¸à¸, à¸ªà¸à¸²à¸à¸à¸µà¹à¹à¸à¸£à¹à¸¡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 t="34498" r="30189" b="10043"/>
          <a:stretch/>
        </p:blipFill>
        <p:spPr bwMode="auto">
          <a:xfrm>
            <a:off x="971600" y="908720"/>
            <a:ext cx="2232248" cy="3934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81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80244" y="-31188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 smtClean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878464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157192"/>
            <a:ext cx="3933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ffectLst/>
                <a:cs typeface="+mj-cs"/>
              </a:rPr>
              <a:t>คุณ</a:t>
            </a:r>
            <a:r>
              <a:rPr lang="th-TH" sz="1600" dirty="0"/>
              <a:t>ฐานิดา  สง่างาม   (เจน</a:t>
            </a:r>
            <a:r>
              <a:rPr lang="th-TH" sz="1600" dirty="0" smtClean="0"/>
              <a:t>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  <a:cs typeface="+mj-cs"/>
              </a:rPr>
              <a:t>มือถือ  </a:t>
            </a:r>
            <a:r>
              <a:rPr lang="th-TH" sz="1600" dirty="0" smtClean="0"/>
              <a:t>086-392-0672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/>
              <a:t>E-mil: </a:t>
            </a:r>
            <a:r>
              <a:rPr lang="en-US" sz="1600" dirty="0" smtClean="0">
                <a:hlinkClick r:id="rId2"/>
              </a:rPr>
              <a:t>janejiragam@hotmail.com</a:t>
            </a:r>
            <a:endParaRPr lang="en-US" sz="16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ที่อยู่ </a:t>
            </a:r>
            <a:r>
              <a:rPr lang="en-US" sz="1600" dirty="0" smtClean="0">
                <a:cs typeface="+mj-cs"/>
              </a:rPr>
              <a:t>: </a:t>
            </a:r>
            <a:r>
              <a:rPr lang="th-TH" sz="1600" dirty="0" smtClean="0">
                <a:cs typeface="+mj-cs"/>
              </a:rPr>
              <a:t>อาคาร</a:t>
            </a:r>
            <a:r>
              <a:rPr lang="th-TH" sz="1600" dirty="0" smtClean="0"/>
              <a:t>ทิป</a:t>
            </a:r>
            <a:r>
              <a:rPr lang="th-TH" sz="1600" dirty="0"/>
              <a:t>โก้ 118/1 </a:t>
            </a:r>
            <a:r>
              <a:rPr lang="th-TH" sz="1600" dirty="0" smtClean="0"/>
              <a:t>ถนนพระราม6 แขวงสาม</a:t>
            </a:r>
            <a:r>
              <a:rPr lang="th-TH" sz="1600" dirty="0"/>
              <a:t>เสนใน </a:t>
            </a:r>
            <a:endParaRPr lang="th-TH" sz="1600" dirty="0" smtClean="0"/>
          </a:p>
          <a:p>
            <a:r>
              <a:rPr lang="th-TH" sz="1600" dirty="0" smtClean="0"/>
              <a:t>          เขตพญา</a:t>
            </a:r>
            <a:r>
              <a:rPr lang="th-TH" sz="1600" dirty="0"/>
              <a:t>ไท กรุงเทพมหานคร 10400</a:t>
            </a:r>
            <a:endParaRPr lang="en-US" sz="1600" dirty="0" smtClean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5" y="241484"/>
            <a:ext cx="15841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ช่อง </a:t>
            </a:r>
            <a:r>
              <a:rPr lang="th-TH" sz="1800" dirty="0">
                <a:cs typeface="+mj-cs"/>
              </a:rPr>
              <a:t> </a:t>
            </a:r>
            <a:r>
              <a:rPr lang="en-US" sz="1800" dirty="0" smtClean="0">
                <a:cs typeface="+mj-cs"/>
              </a:rPr>
              <a:t>TNN 24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0172" y="270585"/>
            <a:ext cx="151216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cs typeface="+mj-cs"/>
              </a:rPr>
              <a:t> 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 ช่อง </a:t>
            </a:r>
            <a:r>
              <a:rPr lang="en-US" sz="1800" b="1" dirty="0"/>
              <a:t>NBT  </a:t>
            </a:r>
            <a:endParaRPr lang="en-US" sz="1200" b="1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5234136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ffectLst/>
                <a:cs typeface="+mj-cs"/>
              </a:rPr>
              <a:t>คุณ</a:t>
            </a:r>
            <a:r>
              <a:rPr lang="th-TH" sz="1600" dirty="0" smtClean="0"/>
              <a:t>อารยา   </a:t>
            </a:r>
            <a:r>
              <a:rPr lang="th-TH" sz="1600" dirty="0"/>
              <a:t>สุวิเศษศักดิ์ (พี่แอ้)</a:t>
            </a:r>
            <a:endParaRPr lang="en-US" sz="1100" dirty="0">
              <a:ea typeface="Times New Roman"/>
              <a:cs typeface="Cordia New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ffectLst/>
                <a:cs typeface="+mj-cs"/>
              </a:rPr>
              <a:t>ผู้ประกาศข่าว 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  <a:cs typeface="+mj-cs"/>
              </a:rPr>
              <a:t>มือถือ  081-824-6458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ที่อยู่ </a:t>
            </a:r>
            <a:r>
              <a:rPr lang="en-US" sz="1600" dirty="0" smtClean="0"/>
              <a:t>: </a:t>
            </a:r>
            <a:r>
              <a:rPr lang="th-TH" sz="1600" dirty="0" smtClean="0"/>
              <a:t> </a:t>
            </a:r>
            <a:r>
              <a:rPr lang="en-US" sz="1600" dirty="0" smtClean="0"/>
              <a:t>NBT  </a:t>
            </a:r>
            <a:r>
              <a:rPr lang="th-TH" sz="1600" dirty="0" smtClean="0"/>
              <a:t>236 </a:t>
            </a:r>
            <a:r>
              <a:rPr lang="th-TH" sz="1600" dirty="0"/>
              <a:t>ถ.วิภาวดีรังสิต  เขตดินแดง  </a:t>
            </a:r>
            <a:r>
              <a:rPr lang="th-TH" sz="1600" dirty="0" smtClean="0"/>
              <a:t>กรุงเทพฯ </a:t>
            </a:r>
            <a:endParaRPr lang="th-TH" sz="1600" dirty="0"/>
          </a:p>
          <a:p>
            <a:pPr marL="342900" indent="-342900">
              <a:buFont typeface="Wingdings" pitchFamily="2" charset="2"/>
              <a:buChar char="v"/>
            </a:pPr>
            <a:endParaRPr lang="en-US" sz="1600" dirty="0" smtClean="0">
              <a:ea typeface="Times New Roman"/>
              <a:cs typeface="+mj-cs"/>
            </a:endParaRPr>
          </a:p>
        </p:txBody>
      </p:sp>
      <p:pic>
        <p:nvPicPr>
          <p:cNvPr id="8" name="รูปภาพ 7" descr="à¹à¸à¸ à¸²à¸à¸­à¸²à¸à¸à¸°à¸¡à¸µ 2 à¸à¸, à¸£à¸§à¸¡à¸à¸¶à¸ Vaew Onuma, à¸à¸à¸à¸µà¹à¸¢à¸´à¹à¸¡, à¸à¹à¸­à¸à¸§à¸²à¸¡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4" t="6700" r="13366" b="6700"/>
          <a:stretch/>
        </p:blipFill>
        <p:spPr bwMode="auto">
          <a:xfrm>
            <a:off x="1003246" y="1195905"/>
            <a:ext cx="2581995" cy="367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รูปภาพ 12" descr="à¹à¸à¸ à¸²à¸à¸­à¸²à¸à¸à¸°à¸¡à¸µ 3 à¸à¸, à¸à¸à¸à¸µà¹à¸¢à¸´à¹à¸¡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 r="55691" b="34301"/>
          <a:stretch/>
        </p:blipFill>
        <p:spPr bwMode="auto">
          <a:xfrm>
            <a:off x="5580112" y="1175480"/>
            <a:ext cx="2369063" cy="3700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3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80244" y="-31188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 smtClean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878464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987042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</a:t>
            </a:r>
            <a:r>
              <a:rPr lang="th-TH" sz="1800" dirty="0" smtClean="0">
                <a:cs typeface="+mj-cs"/>
              </a:rPr>
              <a:t>ดา</a:t>
            </a:r>
            <a:r>
              <a:rPr lang="th-TH" sz="1800" dirty="0">
                <a:cs typeface="+mj-cs"/>
              </a:rPr>
              <a:t>ริน คล่องอักขระ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บรรณาธิการ </a:t>
            </a:r>
            <a:r>
              <a:rPr lang="th-TH" sz="1800" dirty="0">
                <a:cs typeface="+mj-cs"/>
              </a:rPr>
              <a:t>สถานีโทรทัศน์ ไทยพีบีเอส</a:t>
            </a:r>
            <a:endParaRPr lang="th-TH" sz="1800" dirty="0" smtClean="0">
              <a:effectLst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085-24-0739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cs typeface="+mj-cs"/>
              </a:rPr>
              <a:t>E-mil: -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 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>
                <a:cs typeface="+mj-cs"/>
              </a:rPr>
              <a:t> 145 ซอย วิภาวดีรังสิต 60 แขวงตลาด</a:t>
            </a:r>
            <a:r>
              <a:rPr lang="th-TH" sz="1800" dirty="0" smtClean="0">
                <a:cs typeface="+mj-cs"/>
              </a:rPr>
              <a:t>บางเขน</a:t>
            </a: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เขต</a:t>
            </a:r>
            <a:r>
              <a:rPr lang="th-TH" sz="1800" dirty="0">
                <a:cs typeface="+mj-cs"/>
              </a:rPr>
              <a:t>หลักสี่ กรุงเทพมหานคร 10210</a:t>
            </a:r>
            <a:endParaRPr lang="en-US" sz="1800" dirty="0" smtClean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5" y="241484"/>
            <a:ext cx="15841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ช่อง </a:t>
            </a:r>
            <a:r>
              <a:rPr lang="en-US" sz="1800" dirty="0"/>
              <a:t>Thai PBS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266228"/>
            <a:ext cx="172819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cs typeface="+mj-cs"/>
              </a:rPr>
              <a:t> 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 ช่อง </a:t>
            </a:r>
            <a:r>
              <a:rPr lang="th-TH" sz="1800" dirty="0"/>
              <a:t> </a:t>
            </a:r>
            <a:r>
              <a:rPr lang="en-US" sz="1800" dirty="0"/>
              <a:t>Thai PBS </a:t>
            </a:r>
            <a:endParaRPr lang="en-US" sz="1800" b="1" dirty="0">
              <a:ea typeface="Times New Roman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523413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คุณนิตยา   (ปุ๋ย)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088-007-6992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 </a:t>
            </a:r>
            <a:r>
              <a:rPr lang="en-US" sz="1800" dirty="0" smtClean="0">
                <a:cs typeface="+mj-cs"/>
              </a:rPr>
              <a:t>: </a:t>
            </a:r>
            <a:r>
              <a:rPr lang="th-TH" sz="1800" dirty="0" smtClean="0">
                <a:cs typeface="+mj-cs"/>
              </a:rPr>
              <a:t>145 </a:t>
            </a:r>
            <a:r>
              <a:rPr lang="th-TH" sz="1800" dirty="0">
                <a:cs typeface="+mj-cs"/>
              </a:rPr>
              <a:t>ซอย วิภาวดีรังสิต 60 </a:t>
            </a:r>
            <a:r>
              <a:rPr lang="th-TH" sz="1800" dirty="0" smtClean="0">
                <a:cs typeface="+mj-cs"/>
              </a:rPr>
              <a:t>แขวงตลาดบางเขน</a:t>
            </a: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 เขตหลัก</a:t>
            </a:r>
            <a:r>
              <a:rPr lang="th-TH" sz="1800" dirty="0">
                <a:cs typeface="+mj-cs"/>
              </a:rPr>
              <a:t>สี่ กรุงเทพมหานคร 10210</a:t>
            </a:r>
            <a:endParaRPr lang="en-US" sz="1800" dirty="0" smtClean="0">
              <a:ea typeface="Times New Roman"/>
              <a:cs typeface="+mj-cs"/>
            </a:endParaRPr>
          </a:p>
        </p:txBody>
      </p:sp>
      <p:pic>
        <p:nvPicPr>
          <p:cNvPr id="9" name="รูปภาพ 8" descr="C:\Users\Accident\Desktop\S__7595624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 r="5146" b="21962"/>
          <a:stretch/>
        </p:blipFill>
        <p:spPr bwMode="auto">
          <a:xfrm>
            <a:off x="5253186" y="1210364"/>
            <a:ext cx="3053370" cy="367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à¹à¸à¸ à¸²à¸à¸­à¸²à¸à¸à¸°à¸¡à¸µ 2 à¸à¸, à¸à¸à¸à¸µà¹à¸¢à¸´à¹à¸¡, à¸à¸¹à¹à¸à¸à¸à¸³à¸¥à¸±à¸à¸¢à¸·à¸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958" r="14332" b="1701"/>
          <a:stretch/>
        </p:blipFill>
        <p:spPr bwMode="auto">
          <a:xfrm>
            <a:off x="971600" y="980728"/>
            <a:ext cx="2415158" cy="371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8244" y="-20464"/>
            <a:ext cx="4572000" cy="6878464"/>
            <a:chOff x="8244" y="-20464"/>
            <a:chExt cx="4572000" cy="6878464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8244" y="-20464"/>
              <a:ext cx="4572000" cy="6878464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04" y="5059050"/>
              <a:ext cx="4176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คุณภัทรมล  ทองในแก้ว </a:t>
              </a:r>
              <a:r>
                <a:rPr lang="th-TH" sz="1800" dirty="0" smtClean="0">
                  <a:cs typeface="+mj-cs"/>
                </a:rPr>
                <a:t>  (ทัวร์)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ผู้สื่อข่าว /ผู้ประกาศ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   096-339-9744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smtClean="0">
                  <a:cs typeface="+mj-cs"/>
                </a:rPr>
                <a:t>E-mil: </a:t>
              </a:r>
              <a:r>
                <a:rPr lang="en-US" sz="1800" dirty="0" smtClean="0">
                  <a:cs typeface="+mj-cs"/>
                  <a:hlinkClick r:id="rId2"/>
                </a:rPr>
                <a:t>cable.health3@gmail.com</a:t>
              </a:r>
              <a:r>
                <a:rPr lang="en-US" sz="1800" dirty="0" smtClean="0">
                  <a:cs typeface="+mj-cs"/>
                </a:rPr>
                <a:t> </a:t>
              </a:r>
              <a:endParaRPr lang="th-TH" sz="1800" dirty="0" smtClean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</a:t>
              </a:r>
              <a:r>
                <a:rPr lang="th-TH" sz="1800" dirty="0">
                  <a:cs typeface="+mj-cs"/>
                </a:rPr>
                <a:t>19/118 ซอย สุขุมวิท 13 แขวงคลองเตยเหนือ </a:t>
              </a:r>
              <a:endParaRPr lang="th-TH" sz="1800" dirty="0" smtClean="0">
                <a:cs typeface="+mj-cs"/>
              </a:endParaRPr>
            </a:p>
            <a:p>
              <a:r>
                <a:rPr lang="th-TH" sz="1800" dirty="0">
                  <a:cs typeface="+mj-cs"/>
                </a:rPr>
                <a:t> </a:t>
              </a:r>
              <a:r>
                <a:rPr lang="th-TH" sz="1800" dirty="0" smtClean="0">
                  <a:cs typeface="+mj-cs"/>
                </a:rPr>
                <a:t>        เขต</a:t>
              </a:r>
              <a:r>
                <a:rPr lang="th-TH" sz="1800" dirty="0">
                  <a:cs typeface="+mj-cs"/>
                </a:rPr>
                <a:t>วัฒนา กรุงเทพมหานคร 10110</a:t>
              </a:r>
              <a:endParaRPr lang="en-US" sz="1800" dirty="0" smtClean="0">
                <a:cs typeface="+mj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2154" y="241484"/>
              <a:ext cx="2421773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เจริญเคเบิ้ลทีวี ช่อง 37 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pic>
          <p:nvPicPr>
            <p:cNvPr id="10" name="รูปภาพ 9" descr="E:\ภาพกิจกรรม ปี 2561\ธ.ค.61\พบสื่อ 25 ธ.ค.61\24 ธ.ค.61\พบสื่อปีใหม่ 2662_๑๘๑๒๒๕_0111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69" r="13029" b="16946"/>
            <a:stretch/>
          </p:blipFill>
          <p:spPr bwMode="auto">
            <a:xfrm>
              <a:off x="1040196" y="980728"/>
              <a:ext cx="2508096" cy="38884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5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à¸à¸¥à¸à¸²à¸£à¸à¹à¸à¸«à¸²à¸£à¸¹à¸à¸ à¸²à¸à¸ªà¸³à¸«à¸£à¸±à¸ à¸«à¸à¸±à¸à¸ªà¸·à¸­à¸à¸´à¸¡à¸à¹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1" y="1196752"/>
            <a:ext cx="6620537" cy="4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6449" y="1312892"/>
            <a:ext cx="6267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rgbClr val="0000FF"/>
                </a:solidFill>
                <a:cs typeface="+mj-cs"/>
              </a:rPr>
              <a:t>สื่อ..หนังสือพิมพ์-ออนไลน์</a:t>
            </a:r>
            <a:endParaRPr lang="th-TH" sz="6600" b="1" dirty="0">
              <a:solidFill>
                <a:srgbClr val="0000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36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80244" y="0"/>
            <a:ext cx="4574696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4580244" cy="6858000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12" y="4782051"/>
            <a:ext cx="4293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คุณอมรเดช  ชูสุวรรณ (คุณโอม) 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ผู้สื่อข่าว</a:t>
            </a:r>
            <a:endParaRPr lang="th-TH" sz="18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084-700-0198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cs typeface="+mj-cs"/>
              </a:rPr>
              <a:t>E-mail: </a:t>
            </a:r>
            <a:r>
              <a:rPr lang="en-US" sz="1800" dirty="0" smtClean="0">
                <a:cs typeface="+mj-cs"/>
                <a:hlinkClick r:id="rId2"/>
              </a:rPr>
              <a:t>amorndech@bangkokpost.co.th</a:t>
            </a:r>
            <a:endParaRPr lang="en-US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ที่อยู่</a:t>
            </a:r>
            <a:r>
              <a:rPr lang="en-US" sz="1800" dirty="0" smtClean="0"/>
              <a:t>: </a:t>
            </a:r>
            <a:r>
              <a:rPr lang="th-TH" sz="1800" dirty="0" smtClean="0"/>
              <a:t>บริษัท </a:t>
            </a:r>
            <a:r>
              <a:rPr lang="th-TH" sz="1800" dirty="0"/>
              <a:t>โพสต์ พับลิชชิ่ง จำกัด (มหาชน) อาคารบางกอกโพสต์ </a:t>
            </a:r>
            <a:r>
              <a:rPr lang="en-US" sz="1800" dirty="0"/>
              <a:t>136 </a:t>
            </a:r>
            <a:r>
              <a:rPr lang="th-TH" sz="1800" dirty="0"/>
              <a:t>ถนน ณ ระนอง แขวง คลองเตย เขต คลองเตย กรุงเทพมหานคร </a:t>
            </a:r>
            <a:r>
              <a:rPr lang="en-US" sz="1800" dirty="0"/>
              <a:t>10110</a:t>
            </a:r>
            <a:r>
              <a:rPr lang="en-US" sz="1800" dirty="0" smtClean="0"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0068" y="169476"/>
            <a:ext cx="316835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นสพ.โพสต์ทูเดย์ ออนไลน์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9835" y="169476"/>
            <a:ext cx="301525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นสพ.โพสต์ทูเดย์ ออนไลน์</a:t>
            </a:r>
            <a:endParaRPr lang="en-US" sz="1800" b="1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224" y="4998075"/>
            <a:ext cx="4128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 คุณ</a:t>
            </a:r>
            <a:r>
              <a:rPr lang="th-TH" sz="1800" dirty="0"/>
              <a:t>ชัยฤทธิ์ ยน</a:t>
            </a:r>
            <a:r>
              <a:rPr lang="th-TH" sz="1800" dirty="0" smtClean="0"/>
              <a:t>เปี่ยม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หัวหน้า</a:t>
            </a:r>
            <a:r>
              <a:rPr lang="th-TH" sz="1800" dirty="0"/>
              <a:t>ฝ่ายข่าวการเมือง </a:t>
            </a:r>
            <a:endParaRPr lang="th-TH" sz="1800" dirty="0" smtClean="0">
              <a:effectLst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</a:t>
            </a:r>
            <a:r>
              <a:rPr lang="th-TH" sz="1800" dirty="0" smtClean="0"/>
              <a:t>089-967-7015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/>
              <a:t>ที่อยู่</a:t>
            </a:r>
            <a:r>
              <a:rPr lang="en-US" sz="1800" dirty="0"/>
              <a:t>: </a:t>
            </a:r>
            <a:r>
              <a:rPr lang="th-TH" sz="1800" dirty="0"/>
              <a:t>บริษัท โพสต์ พับลิชชิ่ง จำกัด (มหาชน) อาคารบางกอกโพสต์ </a:t>
            </a:r>
            <a:r>
              <a:rPr lang="en-US" sz="1800" dirty="0"/>
              <a:t>136 </a:t>
            </a:r>
            <a:r>
              <a:rPr lang="th-TH" sz="1800" dirty="0"/>
              <a:t>ถนน ณ ระนอง แขวง คลองเตย เขต คลองเตย กรุงเทพมหานคร </a:t>
            </a:r>
            <a:r>
              <a:rPr lang="en-US" sz="1800" dirty="0"/>
              <a:t>10110 </a:t>
            </a:r>
          </a:p>
        </p:txBody>
      </p:sp>
      <p:pic>
        <p:nvPicPr>
          <p:cNvPr id="8" name="รูปภาพ 7" descr="E:\ภาพกิจกรรม ปี 2561\ธ.ค.61\พบสื่อ 25 ธ.ค.61\25 ธ.ค.61\พบสื่อปีใหม่ 2662_๑๘๑๒๒๕_02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r="22917" b="18732"/>
          <a:stretch/>
        </p:blipFill>
        <p:spPr bwMode="auto">
          <a:xfrm>
            <a:off x="899592" y="845383"/>
            <a:ext cx="2448272" cy="3807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รูปภาพ 8" descr="E:\ภาพกิจกรรม ปี 2561\ธ.ค.61\พบสื่อ 25 ธ.ค.61\25 ธ.ค.61\พบสื่อปีใหม่ 2662_๑๘๑๒๒๕_027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3" r="16084" b="8722"/>
          <a:stretch/>
        </p:blipFill>
        <p:spPr bwMode="auto">
          <a:xfrm>
            <a:off x="5652120" y="845383"/>
            <a:ext cx="2478808" cy="38797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62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499992" y="-31188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5841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นสพ.มติชน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9500" y="241484"/>
            <a:ext cx="1656184" cy="523220"/>
          </a:xfrm>
          <a:prstGeom prst="rect">
            <a:avLst/>
          </a:prstGeom>
          <a:solidFill>
            <a:srgbClr val="C0BB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นสพ.มติชน</a:t>
            </a:r>
            <a:endParaRPr lang="en-US" sz="1800" b="1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4869160"/>
            <a:ext cx="4239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</a:t>
            </a:r>
            <a:r>
              <a:rPr lang="th-TH" sz="1800" dirty="0">
                <a:cs typeface="+mj-cs"/>
              </a:rPr>
              <a:t>วารุณี   สิทธิรังสรรค์ (แคท</a:t>
            </a:r>
            <a:r>
              <a:rPr lang="th-TH" sz="1800" dirty="0" smtClean="0">
                <a:cs typeface="+mj-cs"/>
              </a:rPr>
              <a:t>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ผู้สื่อข่าวสังคม-สาธารณสุข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082-993-9047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E-mail:  </a:t>
            </a:r>
            <a:r>
              <a:rPr lang="en-US" sz="1800" dirty="0" smtClean="0">
                <a:ea typeface="Times New Roman"/>
                <a:cs typeface="+mj-cs"/>
                <a:hlinkClick r:id="rId2"/>
              </a:rPr>
              <a:t>catcat_2927@hotmail.com</a:t>
            </a:r>
            <a:r>
              <a:rPr lang="en-US" sz="1800" dirty="0" smtClean="0">
                <a:ea typeface="Times New Roman"/>
                <a:cs typeface="+mj-cs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ที่อยู่</a:t>
            </a:r>
            <a:r>
              <a:rPr lang="en-US" sz="1800" dirty="0" smtClean="0">
                <a:ea typeface="Times New Roman"/>
                <a:cs typeface="+mj-cs"/>
              </a:rPr>
              <a:t>:</a:t>
            </a:r>
            <a:r>
              <a:rPr lang="th-TH" sz="1800" dirty="0" smtClean="0"/>
              <a:t>บริษัท </a:t>
            </a:r>
            <a:r>
              <a:rPr lang="th-TH" sz="1800" dirty="0"/>
              <a:t>มติชน จำกัด (มหาชน) 12 ถนนเทศบาลนฤมาล หมู่บ้านประชานิเวศน์ 1 แขวงลาดยาว เขตจตุจักร กรุงเทพฯ 10900 </a:t>
            </a:r>
            <a:endParaRPr lang="en-US" sz="1800" dirty="0" smtClean="0">
              <a:ea typeface="Times New Roman"/>
              <a:cs typeface="+mj-cs"/>
            </a:endParaRPr>
          </a:p>
        </p:txBody>
      </p:sp>
      <p:pic>
        <p:nvPicPr>
          <p:cNvPr id="8" name="รูปภาพ 7" descr="E:\ภาพกิจกรรม ปี 2561\ธ.ค.61\พบสื่อ 25 ธ.ค.61\25 ธ.ค.61\พบสื่อปีใหม่ 2662_๑๘๑๒๒๕_03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37242" r="43942" b="14908"/>
          <a:stretch/>
        </p:blipFill>
        <p:spPr bwMode="auto">
          <a:xfrm>
            <a:off x="840834" y="908720"/>
            <a:ext cx="2664296" cy="3904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4941168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 </a:t>
            </a:r>
            <a:r>
              <a:rPr lang="th-TH" sz="1800" dirty="0" smtClean="0"/>
              <a:t>ณ </a:t>
            </a:r>
            <a:r>
              <a:rPr lang="th-TH" sz="1800" dirty="0"/>
              <a:t>น.รินี เรือง</a:t>
            </a:r>
            <a:r>
              <a:rPr lang="th-TH" sz="1800" dirty="0" smtClean="0"/>
              <a:t>หนู   </a:t>
            </a:r>
            <a:r>
              <a:rPr lang="th-TH" sz="1800" dirty="0"/>
              <a:t>(คุณป้อ)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 หัวหน้า</a:t>
            </a:r>
            <a:r>
              <a:rPr lang="th-TH" sz="1800" dirty="0"/>
              <a:t>ข่าวชีวิต คุณภาพ</a:t>
            </a:r>
            <a:r>
              <a:rPr lang="th-TH" sz="1800" dirty="0" smtClean="0"/>
              <a:t>สังคม</a:t>
            </a:r>
            <a:endParaRPr lang="th-TH" sz="1800" dirty="0" smtClean="0">
              <a:effectLst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ที่อยู่ </a:t>
            </a:r>
            <a:r>
              <a:rPr lang="en-US" sz="1800" dirty="0" smtClean="0">
                <a:ea typeface="Times New Roman"/>
                <a:cs typeface="+mj-cs"/>
              </a:rPr>
              <a:t>: </a:t>
            </a:r>
            <a:r>
              <a:rPr lang="th-TH" sz="1800" dirty="0"/>
              <a:t>บริษัท มติชน จำกัด (มหาชน) 12 ถนนเทศบาลนฤมาล หมู่บ้านประชานิเวศน์ 1 แขวงลาดยาว เขตจตุจักร กรุงเทพฯ 10900 </a:t>
            </a:r>
            <a:endParaRPr lang="en-US" sz="1800" dirty="0" smtClean="0">
              <a:ea typeface="Times New Roman"/>
              <a:cs typeface="+mj-cs"/>
            </a:endParaRPr>
          </a:p>
        </p:txBody>
      </p:sp>
      <p:pic>
        <p:nvPicPr>
          <p:cNvPr id="13" name="รูปภาพ 12" descr="à¹à¸à¸ à¸²à¸à¸­à¸²à¸à¸à¸°à¸¡à¸µ Catcatt Warunee, à¸à¸³à¸¥à¸±à¸à¸¢à¸´à¹à¸¡, à¸à¸³à¸¥à¸±à¸à¸¢à¸·à¸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8740" r="35938" b="21004"/>
          <a:stretch/>
        </p:blipFill>
        <p:spPr bwMode="auto">
          <a:xfrm>
            <a:off x="5710004" y="908720"/>
            <a:ext cx="2246372" cy="3817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62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80244" y="-31188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2000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20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275074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</a:t>
            </a:r>
            <a:r>
              <a:rPr lang="th-TH" sz="1800" dirty="0" smtClean="0">
                <a:cs typeface="+mj-cs"/>
              </a:rPr>
              <a:t>พจนาถ </a:t>
            </a:r>
            <a:r>
              <a:rPr lang="th-TH" sz="1800" dirty="0">
                <a:cs typeface="+mj-cs"/>
              </a:rPr>
              <a:t>บุญฉ่ำ </a:t>
            </a:r>
            <a:r>
              <a:rPr lang="th-TH" sz="1800" dirty="0" smtClean="0">
                <a:cs typeface="+mj-cs"/>
              </a:rPr>
              <a:t> (คุณ</a:t>
            </a:r>
            <a:r>
              <a:rPr lang="th-TH" sz="1800" dirty="0" smtClean="0">
                <a:effectLst/>
                <a:cs typeface="+mj-cs"/>
              </a:rPr>
              <a:t>อุ้ย)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ผู้สื่อข่าวอาวุโส </a:t>
            </a:r>
            <a:r>
              <a:rPr lang="th-TH" sz="1800" dirty="0" smtClean="0">
                <a:effectLst/>
                <a:cs typeface="+mj-cs"/>
              </a:rPr>
              <a:t>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081-487-4283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 </a:t>
            </a:r>
            <a:r>
              <a:rPr lang="en-US" sz="1800" dirty="0" smtClean="0">
                <a:cs typeface="+mj-cs"/>
              </a:rPr>
              <a:t>: </a:t>
            </a:r>
            <a:r>
              <a:rPr lang="th-TH" sz="1800" dirty="0">
                <a:cs typeface="+mj-cs"/>
              </a:rPr>
              <a:t>หนังสือพิมพ์สยามรัฐ</a:t>
            </a:r>
            <a:r>
              <a:rPr lang="en-US" sz="1800" dirty="0">
                <a:cs typeface="+mj-cs"/>
              </a:rPr>
              <a:t>  </a:t>
            </a:r>
            <a:r>
              <a:rPr lang="th-TH" sz="1800" dirty="0">
                <a:cs typeface="+mj-cs"/>
              </a:rPr>
              <a:t>บริษัท สยามรัฐ จำกัด</a:t>
            </a:r>
            <a:endParaRPr lang="en-US" sz="1800" dirty="0">
              <a:cs typeface="+mj-cs"/>
            </a:endParaRPr>
          </a:p>
          <a:p>
            <a:r>
              <a:rPr lang="th-TH" sz="1800" dirty="0" smtClean="0">
                <a:cs typeface="+mj-cs"/>
              </a:rPr>
              <a:t>          12 </a:t>
            </a:r>
            <a:r>
              <a:rPr lang="th-TH" sz="1800" dirty="0">
                <a:cs typeface="+mj-cs"/>
              </a:rPr>
              <a:t>อาคาร 6 ถ.ราชดำเนินกลาง เขตพระนคร กรุงเทพฯ </a:t>
            </a:r>
            <a:r>
              <a:rPr lang="th-TH" sz="1800" dirty="0" smtClean="0">
                <a:cs typeface="+mj-cs"/>
              </a:rPr>
              <a:t>10200</a:t>
            </a:r>
            <a:endParaRPr lang="en-US" sz="1800" dirty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นสพ.สยามรัฐ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6405" y="371916"/>
            <a:ext cx="2722374" cy="400110"/>
          </a:xfrm>
          <a:prstGeom prst="rect">
            <a:avLst/>
          </a:prstGeom>
          <a:solidFill>
            <a:srgbClr val="C0BB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ea typeface="Times New Roman"/>
              </a:rPr>
              <a:t>เว็บไซต์  </a:t>
            </a:r>
            <a:r>
              <a:rPr lang="en-US" sz="2000" b="1" dirty="0" smtClean="0">
                <a:ea typeface="Times New Roman"/>
              </a:rPr>
              <a:t>KAPOOKCOM</a:t>
            </a:r>
            <a:endParaRPr lang="en-US" sz="2000" b="1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5229200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คุณนันทวิสิทธิ์ ตั้งแสงประทีป (คุณตี้)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บรรณาธิการข่าวสังคม</a:t>
            </a:r>
            <a:endParaRPr lang="th-TH" sz="1800" dirty="0" smtClean="0">
              <a:effectLst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 063-351-9426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ที่อยู่</a:t>
            </a:r>
            <a:r>
              <a:rPr lang="en-US" sz="1800" dirty="0" smtClean="0">
                <a:ea typeface="Times New Roman"/>
                <a:cs typeface="+mj-cs"/>
              </a:rPr>
              <a:t>: </a:t>
            </a:r>
            <a:r>
              <a:rPr lang="th-TH" sz="1800" dirty="0" smtClean="0">
                <a:ea typeface="Times New Roman"/>
                <a:cs typeface="+mj-cs"/>
              </a:rPr>
              <a:t>บริษัทบัณฑิต เซ็นเตอร์ จำกัด  </a:t>
            </a:r>
            <a:r>
              <a:rPr lang="th-TH" sz="1800" dirty="0">
                <a:cs typeface="+mj-cs"/>
              </a:rPr>
              <a:t>26/110 ซอยรัชประชา 2 </a:t>
            </a:r>
            <a:r>
              <a:rPr lang="th-TH" sz="1800" dirty="0" smtClean="0">
                <a:cs typeface="+mj-cs"/>
              </a:rPr>
              <a:t>ถ.รัช</a:t>
            </a:r>
            <a:r>
              <a:rPr lang="th-TH" sz="1800" dirty="0">
                <a:cs typeface="+mj-cs"/>
              </a:rPr>
              <a:t>ดา-ประชาชื่น </a:t>
            </a:r>
            <a:r>
              <a:rPr lang="th-TH" sz="1800" dirty="0" smtClean="0">
                <a:cs typeface="+mj-cs"/>
              </a:rPr>
              <a:t>แขวง/เขตจตุจักร กรุงเทพฯ </a:t>
            </a:r>
            <a:r>
              <a:rPr lang="th-TH" sz="1800" dirty="0">
                <a:cs typeface="+mj-cs"/>
              </a:rPr>
              <a:t>10900</a:t>
            </a:r>
            <a:endParaRPr lang="en-US" sz="1800" dirty="0" smtClean="0">
              <a:ea typeface="Times New Roman"/>
              <a:cs typeface="+mj-cs"/>
            </a:endParaRPr>
          </a:p>
        </p:txBody>
      </p:sp>
      <p:pic>
        <p:nvPicPr>
          <p:cNvPr id="10" name="รูปภาพ 9" descr="E:\ภาพกิจกรรม ปี 2561\มี.ค.61\26 มี.ค. 61 - พบสื่อสงกรานต์\พบสื่อสงกราน26-03-61_๑๘๐๓๒๘_006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8" t="19949" r="16738" b="28572"/>
          <a:stretch/>
        </p:blipFill>
        <p:spPr bwMode="auto">
          <a:xfrm>
            <a:off x="984850" y="980728"/>
            <a:ext cx="2376264" cy="3960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รูปภาพ 11" descr="E:\ภาพกิจกรรม ปี 2561\ธ.ค.61\พบสื่อ 25 ธ.ค.61\25 ธ.ค.61\พบสื่อปีใหม่ 2662_๑๘๑๒๒๕_01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4146" r="59925" b="18140"/>
          <a:stretch/>
        </p:blipFill>
        <p:spPr bwMode="auto">
          <a:xfrm>
            <a:off x="5282424" y="990212"/>
            <a:ext cx="2961984" cy="3950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80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69304" y="-10232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941168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</a:t>
            </a:r>
            <a:r>
              <a:rPr lang="th-TH" sz="1800" dirty="0">
                <a:cs typeface="+mj-cs"/>
              </a:rPr>
              <a:t>ชิงชัย  รุ่ง</a:t>
            </a:r>
            <a:r>
              <a:rPr lang="th-TH" sz="1800" dirty="0" smtClean="0">
                <a:cs typeface="+mj-cs"/>
              </a:rPr>
              <a:t>ละโภ     </a:t>
            </a:r>
            <a:r>
              <a:rPr lang="th-TH" sz="1800" dirty="0">
                <a:cs typeface="+mj-cs"/>
              </a:rPr>
              <a:t>(คุณอ๋อย)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บรรณาธิการบริหาร </a:t>
            </a:r>
            <a:endParaRPr lang="en-US" sz="1800" dirty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092-245-8888, 02-930-1600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</a:t>
            </a:r>
            <a:r>
              <a:rPr lang="en-US" sz="1800" dirty="0" smtClean="0">
                <a:ea typeface="Times New Roman"/>
                <a:cs typeface="+mj-cs"/>
                <a:hlinkClick r:id="rId2"/>
              </a:rPr>
              <a:t>chai9888@gmail.com</a:t>
            </a:r>
            <a:r>
              <a:rPr lang="en-US" sz="1800" dirty="0" smtClean="0">
                <a:ea typeface="Times New Roman"/>
                <a:cs typeface="+mj-cs"/>
              </a:rPr>
              <a:t> </a:t>
            </a:r>
            <a:endParaRPr lang="th-TH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  </a:t>
            </a:r>
            <a:r>
              <a:rPr lang="th-TH" sz="1800" dirty="0" smtClean="0">
                <a:cs typeface="+mj-cs"/>
              </a:rPr>
              <a:t>บริษัทนวกิจบ้านเมือง  จำกัด  1 ซ.ปลื้มมณี ถ.วิภาวดีรังสิต แขวงลาดยาว เขตจตุจักร กทม. 10900 </a:t>
            </a:r>
            <a:endParaRPr lang="en-US" sz="1800" dirty="0" smtClean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นสพ.บ้านเมือง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2416" y="4797152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คุณสมศักดิ์  ศรีกำเนิด (คุณแป๊ะ)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บรรณาธิการข่าวอาชญากรรม-ภูมิภาค </a:t>
            </a:r>
            <a:endParaRPr lang="th-TH" sz="1800" dirty="0" smtClean="0">
              <a:effectLst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มือถือ096-748-8828 ,02-930-1600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E-mail: </a:t>
            </a:r>
            <a:r>
              <a:rPr lang="en-US" sz="1800" dirty="0" smtClean="0">
                <a:ea typeface="Times New Roman"/>
                <a:cs typeface="+mj-cs"/>
                <a:hlinkClick r:id="rId3"/>
              </a:rPr>
              <a:t>ssomsak88@hotmail.com</a:t>
            </a:r>
            <a:endParaRPr lang="en-US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  <a:hlinkClick r:id="rId4"/>
              </a:rPr>
              <a:t>banmung01@gmail.com</a:t>
            </a:r>
            <a:endParaRPr lang="en-US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>
                <a:cs typeface="+mj-cs"/>
              </a:rPr>
              <a:t>ที่อยู่</a:t>
            </a:r>
            <a:r>
              <a:rPr lang="en-US" sz="1800" dirty="0">
                <a:cs typeface="+mj-cs"/>
              </a:rPr>
              <a:t>:  </a:t>
            </a:r>
            <a:r>
              <a:rPr lang="th-TH" sz="1800" dirty="0">
                <a:cs typeface="+mj-cs"/>
              </a:rPr>
              <a:t>บริษัทนวกิจบ้านเมือง  จำกัด  1 ซ.ปลื้มมณี ถ.วิภาวดีรังสิต แขวงลาดยาว เขตจตุจักร กทม. 10900 </a:t>
            </a:r>
            <a:endParaRPr lang="en-US" sz="1800" dirty="0">
              <a:cs typeface="+mj-cs"/>
            </a:endParaRPr>
          </a:p>
          <a:p>
            <a:r>
              <a:rPr lang="en-US" sz="1800" dirty="0" smtClean="0">
                <a:ea typeface="Times New Roman"/>
                <a:cs typeface="+mj-cs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th-TH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endParaRPr lang="th-TH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1800" dirty="0" smtClean="0">
              <a:ea typeface="Times New Roman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241149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นสพ.บ้านเมือง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11" name="รูปภาพ 10" descr="E:\ภาพกิจกรรม ปี 2561\ธ.ค.61\พบสื่อ 25 ธ.ค.61\24 ธ.ค.61\พบสื่อปีใหม่ 2662_๑๘๑๒๒๕_000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t="21514" r="46946" b="15860"/>
          <a:stretch/>
        </p:blipFill>
        <p:spPr bwMode="auto">
          <a:xfrm>
            <a:off x="998100" y="912734"/>
            <a:ext cx="2592288" cy="38773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รูปภาพ 11" descr="E:\ภาพกิจกรรม ปี 2561\ธ.ค.61\พบสื่อ 25 ธ.ค.61\24 ธ.ค.61\พบสื่อปีใหม่ 2662_๑๘๑๒๒๕_000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t="30006" r="71082" b="14847"/>
          <a:stretch/>
        </p:blipFill>
        <p:spPr bwMode="auto">
          <a:xfrm>
            <a:off x="5625620" y="924015"/>
            <a:ext cx="2376264" cy="3801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74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à¸à¸¥à¸à¸²à¸£à¸à¹à¸à¸«à¸²à¸£à¸¹à¸à¸ à¸²à¸à¸ªà¸³à¸«à¸£à¸±à¸ à¸à¸µà¸§à¸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995226" cy="5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2536723"/>
            <a:ext cx="266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cs typeface="+mj-cs"/>
              </a:rPr>
              <a:t>สื่อ.. </a:t>
            </a:r>
          </a:p>
          <a:p>
            <a:pPr algn="ctr"/>
            <a:r>
              <a:rPr lang="th-TH" sz="6600" b="1" dirty="0" smtClean="0">
                <a:cs typeface="+mj-cs"/>
              </a:rPr>
              <a:t>โทรทัศน์</a:t>
            </a:r>
            <a:endParaRPr lang="th-TH" sz="66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382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69304" y="-10232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941168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คุณชาย   ปถะคามินทร์    (คุณชาย)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บรรรณาธิการข่าวประจำวัน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081-830-6961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</a:t>
            </a:r>
            <a:r>
              <a:rPr lang="en-US" sz="1800" u="sng" dirty="0">
                <a:cs typeface="+mj-cs"/>
                <a:hlinkClick r:id="rId2"/>
              </a:rPr>
              <a:t>Patacamin.chai@gmail.com</a:t>
            </a:r>
            <a:r>
              <a:rPr lang="en-US" sz="1800" dirty="0">
                <a:cs typeface="+mj-cs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 </a:t>
            </a:r>
            <a:r>
              <a:rPr lang="th-TH" sz="1800" dirty="0">
                <a:cs typeface="+mj-cs"/>
              </a:rPr>
              <a:t>บ.สี่พระยาการพิมพ์  จำกัด   1 / 4 ถ.วิภาวดีรังสิต แขวงตลาดบางเขน เขตหลักสี่ กทม. </a:t>
            </a:r>
            <a:r>
              <a:rPr lang="th-TH" sz="1800" dirty="0" smtClean="0">
                <a:cs typeface="+mj-cs"/>
              </a:rPr>
              <a:t>10210</a:t>
            </a:r>
            <a:endParaRPr lang="en-US" sz="1800" dirty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นสพ.เดลินิวส์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241149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นสพ.เดลินิวส์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14" name="รูปภาพ 13" descr="à¹à¸à¸ à¸²à¸à¸­à¸²à¸à¸à¸°à¸¡à¸µ 1 à¸à¸, à¸à¸³à¸¥à¸±à¸à¸¢à¸·à¸ à¹à¸¥à¸°à¸à¸¸à¸à¸ªà¸¹à¸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r="4808"/>
          <a:stretch/>
        </p:blipFill>
        <p:spPr bwMode="auto">
          <a:xfrm>
            <a:off x="899592" y="968292"/>
            <a:ext cx="2664296" cy="37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à¹à¸à¸ à¸²à¸à¸­à¸²à¸à¸à¸°à¸¡à¸µ 6 à¸à¸, à¸à¸à¸à¸µà¹à¸¢à¸´à¹à¸¡, à¸à¸¹à¹à¸à¸à¸à¸³à¸¥à¸±à¸à¸¢à¸·à¸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20204" r="60123" b="26392"/>
          <a:stretch/>
        </p:blipFill>
        <p:spPr bwMode="auto">
          <a:xfrm>
            <a:off x="5596512" y="968292"/>
            <a:ext cx="2520280" cy="37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9787" y="5013176"/>
            <a:ext cx="4333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คุณ</a:t>
            </a:r>
            <a:r>
              <a:rPr lang="th-TH" sz="1800" dirty="0" smtClean="0">
                <a:cs typeface="+mj-cs"/>
              </a:rPr>
              <a:t>พร</a:t>
            </a:r>
            <a:r>
              <a:rPr lang="th-TH" sz="1800" dirty="0">
                <a:cs typeface="+mj-cs"/>
              </a:rPr>
              <a:t>ชัย </a:t>
            </a:r>
            <a:r>
              <a:rPr lang="th-TH" sz="1800" dirty="0" smtClean="0">
                <a:cs typeface="+mj-cs"/>
              </a:rPr>
              <a:t> ปุณณ</a:t>
            </a:r>
            <a:r>
              <a:rPr lang="th-TH" sz="1800" dirty="0">
                <a:cs typeface="+mj-cs"/>
              </a:rPr>
              <a:t>วัฒนาพร </a:t>
            </a:r>
            <a:r>
              <a:rPr lang="th-TH" sz="1800" dirty="0" smtClean="0">
                <a:cs typeface="+mj-cs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>
                <a:cs typeface="+mj-cs"/>
              </a:rPr>
              <a:t>ผู้ช่วยบรรณาธิการบริหาร และบรรณาธิการข่าวประจำวัน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</a:t>
            </a:r>
            <a:r>
              <a:rPr lang="th-TH" sz="1800" dirty="0">
                <a:ea typeface="Times New Roman"/>
                <a:cs typeface="+mj-cs"/>
              </a:rPr>
              <a:t>ถือ  </a:t>
            </a:r>
            <a:r>
              <a:rPr lang="th-TH" sz="1800" dirty="0" smtClean="0">
                <a:ea typeface="Times New Roman"/>
                <a:cs typeface="+mj-cs"/>
              </a:rPr>
              <a:t> 083-928-9995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 </a:t>
            </a:r>
            <a:r>
              <a:rPr lang="th-TH" sz="1800" dirty="0"/>
              <a:t>บ.สี่พระยาการพิมพ์  จำกัด   1 / 4 ถ.วิภาวดีรังสิต </a:t>
            </a:r>
            <a:endParaRPr lang="th-TH" sz="1800" dirty="0" smtClean="0"/>
          </a:p>
          <a:p>
            <a:r>
              <a:rPr lang="th-TH" sz="1800" dirty="0"/>
              <a:t> </a:t>
            </a:r>
            <a:r>
              <a:rPr lang="th-TH" sz="1800" dirty="0" smtClean="0"/>
              <a:t>        แขวง</a:t>
            </a:r>
            <a:r>
              <a:rPr lang="th-TH" sz="1800" dirty="0"/>
              <a:t>ตลาดบางเขน เขตหลักสี่ กทม. </a:t>
            </a:r>
            <a:r>
              <a:rPr lang="th-TH" sz="1800" dirty="0" smtClean="0"/>
              <a:t>10210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48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69304" y="-3804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dirty="0" smtClean="0"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h-TH" sz="1800" dirty="0"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61060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นสพ.เดลินิวส์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13" name="รูปภาพ 12" descr="à¹à¸à¸ à¸²à¸à¸­à¸²à¸à¸à¸°à¸¡à¸µ à¸«à¸à¸¸à¸à¸«à¸à¸´à¸ à¸à¸¹à¹à¸¡à¸µà¸à¸´à¸à¹à¸à¸­à¸±à¸à¹à¸à¹à¸à¸à¸¸à¸¨à¸¥ à¹à¸¥à¸° Be Beam Suparat, à¸à¸à¸à¸µà¹à¸¢à¸´à¹à¸¡, à¸à¸¹à¹à¸à¸à¸à¸³à¸¥à¸±à¸à¸¢à¸·à¸ à¹à¸¥à¸°à¸£à¸­à¸à¹à¸à¹à¸²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6996" r="50338" b="60891"/>
          <a:stretch/>
        </p:blipFill>
        <p:spPr bwMode="auto">
          <a:xfrm>
            <a:off x="1043608" y="987397"/>
            <a:ext cx="2304256" cy="3762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512" y="508518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คุณอภิวรรณ  เสาวียง  (หนุงหนิง)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 ผู้สื่อข่าวสังคม –สาธารณสุข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>
                <a:ea typeface="Times New Roman"/>
                <a:cs typeface="+mj-cs"/>
              </a:rPr>
              <a:t>มือถือ  085-915-3094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</a:t>
            </a:r>
            <a:r>
              <a:rPr lang="en-US" sz="1800" dirty="0">
                <a:cs typeface="+mj-cs"/>
              </a:rPr>
              <a:t>aphiwan_sao@yahoo.com</a:t>
            </a:r>
            <a:endParaRPr lang="en-US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 </a:t>
            </a:r>
            <a:r>
              <a:rPr lang="th-TH" sz="1800" dirty="0" smtClean="0">
                <a:cs typeface="+mj-cs"/>
              </a:rPr>
              <a:t>บ.สี่พระยาการพิมพ์  จำกัด   1 / 4 ถ.วิภาวดีรังสิต แขวงตลาดบางเขน เขตหลักสี่ กทม. 10210</a:t>
            </a:r>
            <a:r>
              <a:rPr lang="en-US" sz="1800" dirty="0" smtClean="0">
                <a:cs typeface="+mj-cs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4464" y="263450"/>
            <a:ext cx="338437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นสพ.ฐานเศรษฐกิจ ออนไลน์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7538" y="4797152"/>
            <a:ext cx="4338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คุณอนุวัฒน์  </a:t>
            </a:r>
            <a:r>
              <a:rPr lang="th-TH" sz="1800" dirty="0">
                <a:cs typeface="+mj-cs"/>
              </a:rPr>
              <a:t>โพธิ์ทอง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</a:t>
            </a:r>
            <a:r>
              <a:rPr lang="th-TH" sz="1800" dirty="0" smtClean="0">
                <a:cs typeface="+mj-cs"/>
              </a:rPr>
              <a:t>086-785-4981,</a:t>
            </a:r>
            <a:r>
              <a:rPr lang="en-US" sz="1800" dirty="0" smtClean="0">
                <a:latin typeface="Angsana New" pitchFamily="18" charset="-34"/>
                <a:cs typeface="+mj-cs"/>
              </a:rPr>
              <a:t>02-007-9900</a:t>
            </a:r>
            <a:endParaRPr lang="en-US" sz="1800" dirty="0">
              <a:latin typeface="Angsana New" pitchFamily="18" charset="-34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</a:t>
            </a:r>
            <a:r>
              <a:rPr lang="en-US" sz="1800" u="sng" dirty="0">
                <a:cs typeface="+mj-cs"/>
                <a:hlinkClick r:id="rId4"/>
              </a:rPr>
              <a:t>anuwat@thanonline.com</a:t>
            </a:r>
            <a:endParaRPr lang="en-US" sz="1800" dirty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 smtClean="0">
                <a:cs typeface="+mj-cs"/>
              </a:rPr>
              <a:t> บริษัท </a:t>
            </a:r>
            <a:r>
              <a:rPr lang="th-TH" sz="1800" dirty="0">
                <a:cs typeface="+mj-cs"/>
              </a:rPr>
              <a:t>ฐานเศรษฐกิจ มัลติมีเดีย จำกัด </a:t>
            </a:r>
            <a:r>
              <a:rPr lang="en-US" sz="1800" dirty="0">
                <a:cs typeface="+mj-cs"/>
              </a:rPr>
              <a:t>1858 </a:t>
            </a:r>
            <a:r>
              <a:rPr lang="th-TH" sz="1800" dirty="0">
                <a:cs typeface="+mj-cs"/>
              </a:rPr>
              <a:t>อาคารอินเตอร์ลิ้งค์ ทาวเวอร์ ชั้น </a:t>
            </a:r>
            <a:r>
              <a:rPr lang="en-US" sz="1800" dirty="0">
                <a:cs typeface="+mj-cs"/>
              </a:rPr>
              <a:t>11 </a:t>
            </a:r>
            <a:r>
              <a:rPr lang="th-TH" sz="1800" dirty="0">
                <a:cs typeface="+mj-cs"/>
              </a:rPr>
              <a:t>ถนนบางนา-ตราด เเขวงเเละเขตบางนา กทม. </a:t>
            </a:r>
            <a:r>
              <a:rPr lang="en-US" sz="1800" dirty="0">
                <a:cs typeface="+mj-cs"/>
              </a:rPr>
              <a:t>10260 </a:t>
            </a:r>
            <a:r>
              <a:rPr lang="en-US" sz="1800" dirty="0" smtClean="0">
                <a:cs typeface="+mj-cs"/>
              </a:rPr>
              <a:t> </a:t>
            </a:r>
          </a:p>
        </p:txBody>
      </p:sp>
      <p:pic>
        <p:nvPicPr>
          <p:cNvPr id="19" name="รูปภาพ 18" descr="à¹à¸à¸ à¸²à¸à¸­à¸²à¸à¸à¸°à¸¡à¸µ 4 à¸à¸, à¸à¸à¸à¸µà¹à¸¢à¸´à¹à¸¡, à¸à¸¹à¹à¸à¸à¸à¸³à¸¥à¸±à¸à¸¢à¸·à¸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7" t="16830" r="25918" b="26561"/>
          <a:stretch/>
        </p:blipFill>
        <p:spPr bwMode="auto">
          <a:xfrm>
            <a:off x="5652120" y="972264"/>
            <a:ext cx="2232248" cy="3762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66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499992" y="-20464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44" y="-20464"/>
            <a:ext cx="4572000" cy="6878464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644" y="494116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คุณณัฐ</a:t>
            </a:r>
            <a:r>
              <a:rPr lang="th-TH" sz="1600" dirty="0"/>
              <a:t>พล  ทองใบ</a:t>
            </a:r>
            <a:r>
              <a:rPr lang="th-TH" sz="1600" dirty="0" smtClean="0"/>
              <a:t>ใหญ่  (คุณโอ๊ต)</a:t>
            </a:r>
            <a:endParaRPr lang="en-US" sz="1600" dirty="0"/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บรรณาธิการข่าว ไทยรัฐ ออนไลน์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  <a:cs typeface="+mj-cs"/>
              </a:rPr>
              <a:t>มือถือ  </a:t>
            </a:r>
            <a:r>
              <a:rPr lang="th-TH" sz="1600" dirty="0" smtClean="0"/>
              <a:t>098-2876651</a:t>
            </a:r>
            <a:endParaRPr lang="th-TH" sz="1600" dirty="0" smtClean="0">
              <a:ea typeface="Times New Roman"/>
              <a:cs typeface="+mj-cs"/>
            </a:endParaRPr>
          </a:p>
          <a:p>
            <a:r>
              <a:rPr lang="en-US" sz="1600" dirty="0" smtClean="0">
                <a:ea typeface="Times New Roman"/>
                <a:cs typeface="+mj-cs"/>
              </a:rPr>
              <a:t>E-mail :  </a:t>
            </a:r>
            <a:r>
              <a:rPr lang="en-US" sz="1600" u="sng" dirty="0">
                <a:hlinkClick r:id="rId2"/>
              </a:rPr>
              <a:t>Nuttapon.t@trendvg3.com</a:t>
            </a:r>
            <a:r>
              <a:rPr lang="en-US" sz="1600" u="sng" dirty="0"/>
              <a:t> </a:t>
            </a:r>
          </a:p>
          <a:p>
            <a:r>
              <a:rPr lang="en-US" sz="1600" u="sng" dirty="0" smtClean="0">
                <a:hlinkClick r:id="rId3"/>
              </a:rPr>
              <a:t>Nuttapon254@yahoo.com</a:t>
            </a:r>
            <a:endParaRPr lang="en-US" sz="1600" u="sng" dirty="0"/>
          </a:p>
          <a:p>
            <a:r>
              <a:rPr lang="th-TH" sz="1600" dirty="0" smtClean="0">
                <a:cs typeface="+mj-cs"/>
              </a:rPr>
              <a:t>ที่อยู่</a:t>
            </a:r>
            <a:r>
              <a:rPr lang="en-US" sz="1600" dirty="0" smtClean="0">
                <a:cs typeface="+mj-cs"/>
              </a:rPr>
              <a:t>:</a:t>
            </a:r>
            <a:r>
              <a:rPr lang="th-TH" sz="1600" dirty="0" smtClean="0">
                <a:cs typeface="+mj-cs"/>
              </a:rPr>
              <a:t> </a:t>
            </a:r>
            <a:r>
              <a:rPr lang="th-TH" sz="1600" dirty="0"/>
              <a:t>นสพ.ไทยรัฐ </a:t>
            </a:r>
            <a:r>
              <a:rPr lang="th-TH" sz="1600" dirty="0" smtClean="0"/>
              <a:t>ถ.</a:t>
            </a:r>
            <a:r>
              <a:rPr lang="th-TH" sz="1600" dirty="0"/>
              <a:t>วิภาวดีรังสิต แขวงจอมพล เขตจตุจักร กทม. </a:t>
            </a:r>
            <a:r>
              <a:rPr lang="en-US" sz="1600" dirty="0"/>
              <a:t>10900</a:t>
            </a:r>
            <a:endParaRPr lang="en-US" sz="1600" dirty="0" smtClean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206173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ไทยรัฐ ออนไลน์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241149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นสพ.ไทยรัฐ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10" name="รูปภาพ 9" descr="à¸à¸¥à¸à¸²à¸£à¸à¹à¸à¸«à¸²à¸£à¸¹à¸à¸ à¸²à¸à¸ªà¸³à¸«à¸£à¸±à¸ à¸à¸±à¸à¸à¸¥ à¸à¸­à¸à¹à¸à¹à¸«à¸à¹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"/>
          <a:stretch/>
        </p:blipFill>
        <p:spPr bwMode="auto">
          <a:xfrm>
            <a:off x="683568" y="1038276"/>
            <a:ext cx="3175562" cy="37062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663104" y="494116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คุณ</a:t>
            </a:r>
            <a:r>
              <a:rPr lang="th-TH" sz="1600" dirty="0">
                <a:cs typeface="+mj-cs"/>
              </a:rPr>
              <a:t>จันทนา เชียงทอง</a:t>
            </a:r>
            <a:r>
              <a:rPr lang="en-US" sz="1600" dirty="0">
                <a:cs typeface="+mj-cs"/>
              </a:rPr>
              <a:t>   </a:t>
            </a:r>
            <a:r>
              <a:rPr lang="th-TH" sz="1600" dirty="0">
                <a:cs typeface="+mj-cs"/>
              </a:rPr>
              <a:t>(จิ๊บ) </a:t>
            </a:r>
            <a:endParaRPr lang="en-US" sz="1600" dirty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ผู้สื่อข่าว สังคม-สาธารณสุข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  <a:cs typeface="+mj-cs"/>
              </a:rPr>
              <a:t>มือถือ</a:t>
            </a:r>
            <a:r>
              <a:rPr lang="th-TH" sz="1600" dirty="0" smtClean="0">
                <a:cs typeface="+mj-cs"/>
              </a:rPr>
              <a:t>089-210-4880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>
                <a:ea typeface="Times New Roman"/>
                <a:cs typeface="+mj-cs"/>
              </a:rPr>
              <a:t>E-mail :  </a:t>
            </a:r>
            <a:r>
              <a:rPr lang="en-US" sz="1600" dirty="0">
                <a:cs typeface="+mj-cs"/>
              </a:rPr>
              <a:t>blackorchidz@hotmail.com</a:t>
            </a:r>
            <a:endParaRPr lang="en-US" sz="16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ที่อยู่</a:t>
            </a:r>
            <a:r>
              <a:rPr lang="en-US" sz="1600" dirty="0" smtClean="0">
                <a:cs typeface="+mj-cs"/>
              </a:rPr>
              <a:t>:</a:t>
            </a:r>
            <a:r>
              <a:rPr lang="th-TH" sz="1600" dirty="0" smtClean="0">
                <a:cs typeface="+mj-cs"/>
              </a:rPr>
              <a:t> </a:t>
            </a:r>
            <a:r>
              <a:rPr lang="th-TH" sz="1600" dirty="0">
                <a:cs typeface="+mj-cs"/>
              </a:rPr>
              <a:t>นสพ.ไทยรัฐ </a:t>
            </a:r>
            <a:r>
              <a:rPr lang="th-TH" sz="1600" dirty="0" smtClean="0">
                <a:cs typeface="+mj-cs"/>
              </a:rPr>
              <a:t>ถ.</a:t>
            </a:r>
            <a:r>
              <a:rPr lang="th-TH" sz="1600" dirty="0">
                <a:cs typeface="+mj-cs"/>
              </a:rPr>
              <a:t>วิภาวดีรังสิต แขวงจอมพล เขตจตุจักร กทม. </a:t>
            </a:r>
            <a:r>
              <a:rPr lang="en-US" sz="1600" dirty="0">
                <a:cs typeface="+mj-cs"/>
              </a:rPr>
              <a:t>10900</a:t>
            </a:r>
            <a:endParaRPr lang="en-US" sz="1600" dirty="0" smtClean="0">
              <a:cs typeface="+mj-cs"/>
            </a:endParaRPr>
          </a:p>
        </p:txBody>
      </p:sp>
      <p:pic>
        <p:nvPicPr>
          <p:cNvPr id="15" name="รูปภาพ 14" descr="à¹à¸à¸ à¸²à¸à¸­à¸²à¸à¸à¸°à¸¡à¸µ Jib Jib Chantana, à¸à¸³à¸¥à¸±à¸à¸¢à¸´à¹à¸¡, à¸ à¸²à¸à¸£à¸°à¸¢à¸°à¹à¸à¸¥à¹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81" y="1038276"/>
            <a:ext cx="2858827" cy="3720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8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499992" y="-20464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-19434"/>
            <a:ext cx="4572000" cy="6877434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764" y="5091690"/>
            <a:ext cx="4338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คุณสิร</a:t>
            </a:r>
            <a:r>
              <a:rPr lang="th-TH" sz="1600" dirty="0"/>
              <a:t>วุฒิ รวีไชยวัฒน์ </a:t>
            </a:r>
            <a:r>
              <a:rPr lang="th-TH" sz="1600" dirty="0" smtClean="0"/>
              <a:t>  (</a:t>
            </a:r>
            <a:r>
              <a:rPr lang="th-TH" sz="1600" dirty="0"/>
              <a:t>โจโจ้) </a:t>
            </a:r>
            <a:endParaRPr lang="en-US" sz="1600" dirty="0"/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</a:rPr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</a:rPr>
              <a:t>มือถือ   </a:t>
            </a:r>
            <a:r>
              <a:rPr lang="en-US" sz="1600" dirty="0"/>
              <a:t>081-450-0186</a:t>
            </a:r>
            <a:endParaRPr lang="th-TH" sz="16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>
                <a:ea typeface="Times New Roman"/>
              </a:rPr>
              <a:t>E-mail :  </a:t>
            </a:r>
            <a:r>
              <a:rPr lang="en-US" sz="1600" u="sng" dirty="0" smtClean="0">
                <a:latin typeface="Angsana New" pitchFamily="18" charset="-34"/>
                <a:cs typeface="Angsana New" pitchFamily="18" charset="-34"/>
                <a:hlinkClick r:id="rId2"/>
              </a:rPr>
              <a:t>shiraishi_akira-light666@hotmail.com</a:t>
            </a:r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sz="1600" dirty="0" smtClean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/>
              <a:t>ที่อยู่</a:t>
            </a:r>
            <a:r>
              <a:rPr lang="en-US" sz="1600" dirty="0" smtClean="0"/>
              <a:t>: </a:t>
            </a:r>
            <a:r>
              <a:rPr lang="th-TH" sz="1600" dirty="0"/>
              <a:t>นสพ.ผู้จัดการ </a:t>
            </a:r>
            <a:r>
              <a:rPr lang="th-TH" sz="1600" dirty="0" smtClean="0"/>
              <a:t>  98/3-10 </a:t>
            </a:r>
            <a:r>
              <a:rPr lang="th-TH" sz="1600" dirty="0"/>
              <a:t>ถ.พระอาทิตย์ </a:t>
            </a:r>
            <a:r>
              <a:rPr lang="th-TH" sz="1600" dirty="0" smtClean="0"/>
              <a:t> แขวง</a:t>
            </a:r>
            <a:r>
              <a:rPr lang="th-TH" sz="1600" dirty="0"/>
              <a:t>ชนะสงคราม </a:t>
            </a:r>
            <a:endParaRPr lang="th-TH" sz="1600" dirty="0" smtClean="0"/>
          </a:p>
          <a:p>
            <a:r>
              <a:rPr lang="th-TH" sz="1600" dirty="0"/>
              <a:t> </a:t>
            </a:r>
            <a:r>
              <a:rPr lang="th-TH" sz="1600" dirty="0" smtClean="0"/>
              <a:t>         เขต</a:t>
            </a:r>
            <a:r>
              <a:rPr lang="th-TH" sz="1600" dirty="0"/>
              <a:t>พระนคร กรุงเทพฯ 10200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02156" y="248806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นสพ.ผู้จัดการ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241149"/>
            <a:ext cx="17737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นสพ.คมชัดลึก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3104" y="5108000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คุณ</a:t>
            </a:r>
            <a:r>
              <a:rPr lang="th-TH" sz="1600" dirty="0"/>
              <a:t>พวงชมพู   ประเสริฐ   (นิว)</a:t>
            </a:r>
            <a:endParaRPr lang="en-US" sz="1600" dirty="0"/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ea typeface="Times New Roman"/>
                <a:cs typeface="+mj-cs"/>
              </a:rPr>
              <a:t>มือถือ </a:t>
            </a:r>
            <a:r>
              <a:rPr lang="th-TH" sz="1600" dirty="0" smtClean="0"/>
              <a:t>081-641-5757 </a:t>
            </a:r>
            <a:endParaRPr lang="th-TH" sz="16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>
                <a:ea typeface="Times New Roman"/>
                <a:cs typeface="+mj-cs"/>
              </a:rPr>
              <a:t>E-mail :   </a:t>
            </a:r>
            <a:r>
              <a:rPr lang="en-US" sz="1600" dirty="0"/>
              <a:t>big_pink332@hotmail.com</a:t>
            </a:r>
            <a:endParaRPr lang="en-US" sz="16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600" dirty="0" smtClean="0">
                <a:cs typeface="+mj-cs"/>
              </a:rPr>
              <a:t>ที่อยู่</a:t>
            </a:r>
            <a:r>
              <a:rPr lang="en-US" sz="1600" dirty="0" smtClean="0">
                <a:cs typeface="+mj-cs"/>
              </a:rPr>
              <a:t>: </a:t>
            </a:r>
            <a:r>
              <a:rPr lang="th-TH" sz="1600" dirty="0" smtClean="0">
                <a:cs typeface="+mj-cs"/>
              </a:rPr>
              <a:t> </a:t>
            </a:r>
            <a:r>
              <a:rPr lang="en-US" sz="1600" dirty="0" smtClean="0">
                <a:cs typeface="+mj-cs"/>
              </a:rPr>
              <a:t> </a:t>
            </a:r>
            <a:r>
              <a:rPr lang="th-TH" sz="1600" dirty="0" smtClean="0"/>
              <a:t>858/129 </a:t>
            </a:r>
            <a:r>
              <a:rPr lang="th-TH" sz="1600" dirty="0"/>
              <a:t>ชั้น 29 ถนนบางนา-ตราด แขวงบางนา เขตบางนา กรุงเทพมหานคร 10260</a:t>
            </a:r>
            <a:endParaRPr lang="th-TH" sz="16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1600" dirty="0" smtClean="0">
              <a:cs typeface="+mj-cs"/>
            </a:endParaRPr>
          </a:p>
        </p:txBody>
      </p:sp>
      <p:pic>
        <p:nvPicPr>
          <p:cNvPr id="11" name="รูปภาพ 10" descr="à¹à¸à¸ à¸²à¸à¸­à¸²à¸à¸à¸°à¸¡à¸µ à¸ªà¸´à¸£à¸§à¸¸à¸à¸´ à¸£à¸§à¸µà¹à¸à¸¢à¸§à¸±à¸à¸à¹, à¸à¸³à¸¥à¸±à¸à¸¢à¸´à¹à¸¡, à¸à¸³à¸¥à¸±à¸à¸¢à¸·à¸ à¹à¸¥à¸°à¸à¹à¸­à¸à¸§à¸²à¸¡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448" r="16091" b="27778"/>
          <a:stretch/>
        </p:blipFill>
        <p:spPr bwMode="auto">
          <a:xfrm>
            <a:off x="800271" y="1052736"/>
            <a:ext cx="2763617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รูปภาพ 13" descr="à¹à¸à¸ à¸²à¸à¸­à¸²à¸à¸à¸°à¸¡à¸µ à¸à¸§à¸à¸à¸¡à¸à¸¹ à¸à¸£à¸°à¹à¸ªà¸£à¸´à¸, à¸à¸³à¸¥à¸±à¸à¸¢à¸´à¹à¸¡, à¸à¸³à¸¥à¸±à¸à¸¢à¸·à¸, à¸ à¸¹à¹à¸à¸², à¸à¹à¸­à¸à¸à¹à¸², à¸ªà¸à¸²à¸à¸à¸µà¹à¸à¸¥à¸²à¸à¹à¸à¹à¸ à¹à¸¥à¸°à¸à¸£à¸£à¸¡à¸à¸²à¸à¸´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0970" r="38702" b="30275"/>
          <a:stretch/>
        </p:blipFill>
        <p:spPr bwMode="auto">
          <a:xfrm>
            <a:off x="5580112" y="1030745"/>
            <a:ext cx="2620614" cy="3814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01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72000" y="0"/>
            <a:ext cx="4608512" cy="68618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4572000" cy="6861804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41484"/>
            <a:ext cx="201622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a typeface="Times New Roman"/>
                <a:cs typeface="+mj-cs"/>
              </a:rPr>
              <a:t>นสพ.ข่าวสด </a:t>
            </a:r>
            <a:endParaRPr lang="en-US" b="1" dirty="0" smtClean="0">
              <a:ea typeface="Times New Roman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764" y="4987042"/>
            <a:ext cx="4338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</a:t>
            </a:r>
            <a:r>
              <a:rPr lang="th-TH" sz="1800" dirty="0">
                <a:cs typeface="+mj-cs"/>
              </a:rPr>
              <a:t>เมธาวี </a:t>
            </a:r>
            <a:r>
              <a:rPr lang="th-TH" sz="1800" dirty="0" smtClean="0">
                <a:cs typeface="+mj-cs"/>
              </a:rPr>
              <a:t>   มัชฌัน</a:t>
            </a:r>
            <a:r>
              <a:rPr lang="th-TH" sz="1800" dirty="0">
                <a:cs typeface="+mj-cs"/>
              </a:rPr>
              <a:t>ติกะ </a:t>
            </a:r>
            <a:r>
              <a:rPr lang="th-TH" sz="1800" dirty="0" smtClean="0">
                <a:cs typeface="+mj-cs"/>
              </a:rPr>
              <a:t> (เมย์)</a:t>
            </a:r>
            <a:endParaRPr lang="en-US" sz="1800" dirty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ผู้สื่อข่าว ข่าวสด ออนไลน์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  </a:t>
            </a:r>
            <a:r>
              <a:rPr lang="th-TH" sz="1800" dirty="0">
                <a:cs typeface="+mj-cs"/>
              </a:rPr>
              <a:t>085-070-7538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 </a:t>
            </a:r>
            <a:r>
              <a:rPr lang="en-US" sz="1800" dirty="0">
                <a:cs typeface="+mj-cs"/>
              </a:rPr>
              <a:t>mutchantika@hotmail.com</a:t>
            </a:r>
            <a:endParaRPr lang="th-TH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>
                <a:cs typeface="+mj-cs"/>
              </a:rPr>
              <a:t>บริษัท ข่าวสด </a:t>
            </a:r>
            <a:r>
              <a:rPr lang="th-TH" sz="1800" dirty="0" smtClean="0">
                <a:cs typeface="+mj-cs"/>
              </a:rPr>
              <a:t>จำกัด</a:t>
            </a:r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</a:t>
            </a:r>
            <a:r>
              <a:rPr lang="th-TH" sz="1800" dirty="0">
                <a:cs typeface="+mj-cs"/>
              </a:rPr>
              <a:t>40/1 ถ.เทศบาลนฤมิตรใต้ </a:t>
            </a:r>
            <a:r>
              <a:rPr lang="th-TH" sz="1800" dirty="0" smtClean="0">
                <a:cs typeface="+mj-cs"/>
              </a:rPr>
              <a:t> </a:t>
            </a: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หมู่บ้าน</a:t>
            </a:r>
            <a:r>
              <a:rPr lang="th-TH" sz="1800" dirty="0">
                <a:cs typeface="+mj-cs"/>
              </a:rPr>
              <a:t>ประชานิเวศ 1 แขวงลาดยาว เขตจตุจักร 10900 </a:t>
            </a:r>
            <a:endParaRPr lang="en-US" sz="1800" dirty="0" smtClean="0">
              <a:cs typeface="+mj-cs"/>
            </a:endParaRPr>
          </a:p>
        </p:txBody>
      </p:sp>
      <p:pic>
        <p:nvPicPr>
          <p:cNvPr id="11" name="รูปภาพ 10" descr="E:\ภาพกิจกรรม ปี 2560\ธ.ค.60\27 ธ.ค. -พบสื่อปีใหม่\DSC_011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12806" r="28746" b="-536"/>
          <a:stretch/>
        </p:blipFill>
        <p:spPr bwMode="auto">
          <a:xfrm>
            <a:off x="769851" y="991248"/>
            <a:ext cx="2722029" cy="3881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580112" y="241484"/>
            <a:ext cx="252028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a typeface="Times New Roman"/>
                <a:cs typeface="+mj-cs"/>
              </a:rPr>
              <a:t>นสพ.ประชาชาติธุรกิจ </a:t>
            </a:r>
            <a:endParaRPr lang="en-US" b="1" dirty="0" smtClean="0">
              <a:ea typeface="Times New Roman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7142" y="5013176"/>
            <a:ext cx="4338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</a:t>
            </a:r>
            <a:r>
              <a:rPr lang="th-TH" sz="1800" dirty="0" smtClean="0"/>
              <a:t>วุฒิณี </a:t>
            </a:r>
            <a:r>
              <a:rPr lang="th-TH" sz="1800" dirty="0"/>
              <a:t>ทับทอง </a:t>
            </a:r>
            <a:endParaRPr lang="th-TH" sz="18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085-919-6153 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 :  </a:t>
            </a:r>
            <a:r>
              <a:rPr lang="en-US" sz="1800" dirty="0" smtClean="0">
                <a:ea typeface="Times New Roman"/>
                <a:cs typeface="+mj-cs"/>
                <a:hlinkClick r:id="rId3"/>
              </a:rPr>
              <a:t>iamta_ta@yahoo.com</a:t>
            </a:r>
            <a:endParaRPr lang="en-US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 smtClean="0">
                <a:cs typeface="+mj-cs"/>
              </a:rPr>
              <a:t>  12 ถ.</a:t>
            </a:r>
            <a:r>
              <a:rPr lang="th-TH" sz="1800" dirty="0">
                <a:cs typeface="+mj-cs"/>
              </a:rPr>
              <a:t>เทศบาลนฤมิตรใต้ </a:t>
            </a:r>
            <a:r>
              <a:rPr lang="th-TH" sz="1800" dirty="0" smtClean="0">
                <a:cs typeface="+mj-cs"/>
              </a:rPr>
              <a:t>  หมู่บ้าน</a:t>
            </a:r>
            <a:r>
              <a:rPr lang="th-TH" sz="1800" dirty="0">
                <a:cs typeface="+mj-cs"/>
              </a:rPr>
              <a:t>ประชานิเวศ 1 </a:t>
            </a:r>
            <a:endParaRPr lang="th-TH" sz="1800" dirty="0" smtClean="0">
              <a:cs typeface="+mj-cs"/>
            </a:endParaRP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 แขวง</a:t>
            </a:r>
            <a:r>
              <a:rPr lang="th-TH" sz="1800" dirty="0">
                <a:cs typeface="+mj-cs"/>
              </a:rPr>
              <a:t>ลาดยาว เขตจตุจักร 10900 </a:t>
            </a:r>
            <a:endParaRPr lang="en-US" sz="1800" dirty="0" smtClean="0">
              <a:cs typeface="+mj-cs"/>
            </a:endParaRPr>
          </a:p>
        </p:txBody>
      </p:sp>
      <p:pic>
        <p:nvPicPr>
          <p:cNvPr id="14" name="รูปภาพ 13" descr="à¹à¸à¸ à¸²à¸à¸­à¸²à¸à¸à¸°à¸¡à¸µ 4 à¸à¸, à¸à¸à¸à¸µà¹à¸¢à¸´à¹à¸¡, à¸à¸¹à¹à¸à¸à¸à¸³à¸¥à¸±à¸à¸¢à¸·à¸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5" t="33616" r="49577" b="16122"/>
          <a:stretch/>
        </p:blipFill>
        <p:spPr bwMode="auto">
          <a:xfrm>
            <a:off x="5508104" y="980728"/>
            <a:ext cx="2587707" cy="3891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2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à¸à¸¥à¸à¸²à¸£à¸à¹à¸à¸«à¸²à¸£à¸¹à¸à¸ à¸²à¸à¸ªà¸³à¸«à¸£à¸±à¸ à¸§à¸´à¸à¸¢à¸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3" b="32299"/>
          <a:stretch/>
        </p:blipFill>
        <p:spPr bwMode="auto">
          <a:xfrm>
            <a:off x="-16233" y="-1"/>
            <a:ext cx="6352430" cy="68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7123" y="404664"/>
            <a:ext cx="43029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 smtClean="0">
                <a:solidFill>
                  <a:srgbClr val="FF0000"/>
                </a:solidFill>
                <a:cs typeface="+mj-cs"/>
              </a:rPr>
              <a:t>สื่อ..วิทยุ</a:t>
            </a:r>
            <a:endParaRPr lang="th-TH" sz="70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080" name="Picture 8" descr="à¸à¸¥à¸à¸²à¸£à¸à¹à¸à¸«à¸²à¸£à¸¹à¸à¸ à¸²à¸à¸ªà¸³à¸«à¸£à¸±à¸ à¸§à¸´à¸à¸¢à¸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t="15128" r="6697" b="22229"/>
          <a:stretch/>
        </p:blipFill>
        <p:spPr bwMode="auto">
          <a:xfrm>
            <a:off x="4788024" y="4288703"/>
            <a:ext cx="3384376" cy="257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14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05816" y="-20464"/>
            <a:ext cx="4574696" cy="6889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-40928"/>
            <a:ext cx="4605816" cy="6909652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4589" y="4990007"/>
            <a:ext cx="4338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คุณอำมร  บรรจง  (มร)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/>
              <a:t>ผู้จัดการส่วนผลิตรายการคลื่นความคิด </a:t>
            </a:r>
            <a:r>
              <a:rPr lang="en-US" sz="1800" dirty="0"/>
              <a:t>F.M.96.5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  </a:t>
            </a:r>
            <a:r>
              <a:rPr lang="th-TH" sz="1800" dirty="0"/>
              <a:t>081-424-6577</a:t>
            </a:r>
            <a:endParaRPr lang="en-US" sz="1800" dirty="0" smtClean="0">
              <a:ea typeface="Times New Roman"/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  <a:cs typeface="+mj-cs"/>
              </a:rPr>
              <a:t>E-mail:  </a:t>
            </a:r>
            <a:r>
              <a:rPr lang="en-US" sz="1800" dirty="0"/>
              <a:t>ammorn@hotmail.com</a:t>
            </a:r>
            <a:endParaRPr lang="en-US" sz="1800" dirty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 smtClean="0">
                <a:cs typeface="+mj-cs"/>
              </a:rPr>
              <a:t> รายการคลื่นความคิด </a:t>
            </a:r>
            <a:r>
              <a:rPr lang="th-TH" sz="1800" dirty="0" smtClean="0"/>
              <a:t>63/1 </a:t>
            </a:r>
            <a:r>
              <a:rPr lang="th-TH" sz="1800" dirty="0"/>
              <a:t>ถนนพระราม 9 แขวงห้วยขวาง เขตห้วยขวาง กรุงเทพมหานคร 10310 </a:t>
            </a:r>
            <a:endParaRPr lang="en-US" sz="1800" dirty="0" smtClean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48806"/>
            <a:ext cx="29523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คลื่นความคิด </a:t>
            </a:r>
            <a:r>
              <a:rPr lang="en-US" b="1" dirty="0"/>
              <a:t>F.M.96.5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241149"/>
            <a:ext cx="280831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cs typeface="+mj-cs"/>
              </a:rPr>
              <a:t> วิทยุฯกรมประชาสัมพันธ์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5772" y="5013176"/>
            <a:ext cx="4338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คุณ</a:t>
            </a:r>
            <a:r>
              <a:rPr lang="th-TH" sz="1800" dirty="0"/>
              <a:t>นฤมล  อุดม</a:t>
            </a:r>
            <a:r>
              <a:rPr lang="th-TH" sz="1800" dirty="0" smtClean="0"/>
              <a:t>พร   </a:t>
            </a:r>
            <a:r>
              <a:rPr lang="th-TH" sz="1800" dirty="0"/>
              <a:t>(คิว)</a:t>
            </a:r>
            <a:endParaRPr lang="en-US" sz="1800" dirty="0"/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</a:rPr>
              <a:t>ผู้สื่อข่าว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</a:rPr>
              <a:t>มือถือ   </a:t>
            </a:r>
            <a:r>
              <a:rPr lang="th-TH" sz="1800" dirty="0" smtClean="0"/>
              <a:t>081-701-9648  089-799-0459</a:t>
            </a:r>
            <a:endParaRPr lang="en-US" sz="1800" dirty="0" smtClean="0">
              <a:ea typeface="Times New Roman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ea typeface="Times New Roman"/>
              </a:rPr>
              <a:t>E-mail : </a:t>
            </a:r>
            <a:r>
              <a:rPr lang="en-US" sz="1800" dirty="0" smtClean="0">
                <a:ea typeface="Times New Roman"/>
                <a:hlinkClick r:id="rId2"/>
              </a:rPr>
              <a:t>naruqqqqq@gmail.com</a:t>
            </a:r>
            <a:r>
              <a:rPr lang="en-US" sz="1800" dirty="0" smtClean="0">
                <a:ea typeface="Times New Roman"/>
              </a:rPr>
              <a:t> </a:t>
            </a:r>
            <a:endParaRPr lang="th-TH" sz="18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/>
              <a:t>ที่อยู่</a:t>
            </a:r>
            <a:r>
              <a:rPr lang="en-US" sz="1800" dirty="0" smtClean="0"/>
              <a:t>:  </a:t>
            </a:r>
            <a:r>
              <a:rPr lang="th-TH" sz="1800" dirty="0" smtClean="0"/>
              <a:t>236 </a:t>
            </a:r>
            <a:r>
              <a:rPr lang="th-TH" sz="1800" dirty="0"/>
              <a:t>ถ.วิภาวดีรังสิต </a:t>
            </a:r>
            <a:r>
              <a:rPr lang="th-TH" sz="1800" dirty="0" smtClean="0"/>
              <a:t> เขตดินแดง  กรุงเทพมหานคร</a:t>
            </a:r>
            <a:endParaRPr lang="th-TH" sz="1800" dirty="0"/>
          </a:p>
          <a:p>
            <a:pPr marL="342900" indent="-342900">
              <a:buFont typeface="Wingdings" pitchFamily="2" charset="2"/>
              <a:buChar char="v"/>
            </a:pPr>
            <a:endParaRPr lang="en-US" sz="1800" dirty="0" smtClean="0"/>
          </a:p>
        </p:txBody>
      </p:sp>
      <p:pic>
        <p:nvPicPr>
          <p:cNvPr id="11" name="รูปภาพ 10" descr="à¹à¸à¸ à¸²à¸à¸­à¸²à¸à¸à¸°à¸¡à¸µ 1 à¸à¸, à¸à¸³à¸¥à¸±à¸à¸¢à¸·à¸ à¹à¸¥à¸°à¸ à¸²à¸à¸£à¸°à¸¢à¸°à¹à¸à¸¥à¹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6587" r="19217" b="210"/>
          <a:stretch/>
        </p:blipFill>
        <p:spPr bwMode="auto">
          <a:xfrm>
            <a:off x="886357" y="1124744"/>
            <a:ext cx="2546749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C:\Users\Administrator\Desktop\282253_10151238227861180_632039085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68" y="1167430"/>
            <a:ext cx="2305392" cy="344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9134572" cy="7101408"/>
            <a:chOff x="0" y="0"/>
            <a:chExt cx="9134572" cy="7101408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4580243" y="0"/>
              <a:ext cx="4554329" cy="6858000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4" name="สี่เหลี่ยมผืนผ้า 3"/>
            <p:cNvSpPr/>
            <p:nvPr/>
          </p:nvSpPr>
          <p:spPr>
            <a:xfrm>
              <a:off x="0" y="0"/>
              <a:ext cx="4580244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5157192"/>
              <a:ext cx="41044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คุณเบญจวรรณ</a:t>
              </a:r>
              <a:r>
                <a:rPr lang="en-US" sz="1800" dirty="0" smtClean="0">
                  <a:effectLst/>
                  <a:cs typeface="+mj-cs"/>
                </a:rPr>
                <a:t> </a:t>
              </a:r>
              <a:r>
                <a:rPr lang="th-TH" sz="1800" dirty="0" smtClean="0">
                  <a:effectLst/>
                  <a:cs typeface="+mj-cs"/>
                </a:rPr>
                <a:t> </a:t>
              </a:r>
              <a:endParaRPr lang="th-TH" sz="1800" dirty="0" smtClean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บรรณาธิการข่าว </a:t>
              </a:r>
              <a:endParaRPr lang="th-TH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</a:t>
              </a:r>
              <a:r>
                <a:rPr lang="th-TH" sz="1800" dirty="0" smtClean="0">
                  <a:cs typeface="+mj-cs"/>
                </a:rPr>
                <a:t>สถานีโทรทัศน์ไทย</a:t>
              </a:r>
              <a:r>
                <a:rPr lang="th-TH" sz="1800" dirty="0">
                  <a:cs typeface="+mj-cs"/>
                </a:rPr>
                <a:t>ทีวีสีช่อง 3 </a:t>
              </a:r>
              <a:r>
                <a:rPr lang="th-TH" sz="1800" dirty="0" smtClean="0">
                  <a:cs typeface="+mj-cs"/>
                </a:rPr>
                <a:t> เลขที่ 3199 </a:t>
              </a:r>
              <a:r>
                <a:rPr lang="th-TH" sz="1800" dirty="0">
                  <a:cs typeface="+mj-cs"/>
                </a:rPr>
                <a:t>อาคารมาลีนนท์ทาวเวอร์ ถนนพระราม 4 แขวงคลองตัน เขตคลองเตย กรุงเทพฯ 10110</a:t>
              </a:r>
              <a:endParaRPr lang="en-US" sz="1800" dirty="0" smtClean="0"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1640" y="241484"/>
              <a:ext cx="1584176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ช่อง 3 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72200" y="266228"/>
              <a:ext cx="135040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cs typeface="+mj-cs"/>
                </a:rPr>
                <a:t> </a:t>
              </a:r>
              <a:r>
                <a:rPr lang="en-US" b="1" dirty="0" smtClean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 ช่อง 3 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6016" y="5070083"/>
              <a:ext cx="424847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คุณแต๋น 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บรรณาธิการข่าวสังคม-อุบัติเหตุ</a:t>
              </a:r>
              <a:endParaRPr lang="th-TH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 081-890-5550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/>
                <a:t>ที่อยู่ </a:t>
              </a:r>
              <a:r>
                <a:rPr lang="en-US" sz="1800" dirty="0" smtClean="0"/>
                <a:t>: </a:t>
              </a:r>
              <a:r>
                <a:rPr lang="th-TH" sz="1800" dirty="0" smtClean="0"/>
                <a:t>สถานีโทรทัศน์</a:t>
              </a:r>
              <a:r>
                <a:rPr lang="th-TH" sz="1800" dirty="0"/>
                <a:t>ไทยทีวีสีช่อง 3  เลขที่ 3199 อาคารมาลีนนท์ทาวเวอร์ ถนนพระราม 4 แขวงคลองตัน เขตคลองเตย กรุงเทพฯ 10110</a:t>
              </a:r>
              <a:endParaRPr lang="en-US" sz="1800" dirty="0"/>
            </a:p>
            <a:p>
              <a:pPr marL="342900" indent="-342900">
                <a:buFont typeface="Wingdings" pitchFamily="2" charset="2"/>
                <a:buChar char="v"/>
              </a:pPr>
              <a:endParaRPr lang="en-US" sz="1800" dirty="0" smtClean="0">
                <a:ea typeface="Times New Roman"/>
                <a:cs typeface="+mj-cs"/>
              </a:endParaRPr>
            </a:p>
          </p:txBody>
        </p:sp>
        <p:pic>
          <p:nvPicPr>
            <p:cNvPr id="13" name="รูปภาพ 12" descr="E:\ภาพกิจกรรม ปี 2561\ธ.ค.61\พบสื่อ 25 ธ.ค.61\25 ธ.ค.61\พบสื่อปีใหม่ 2662_๑๘๑๒๒๕_023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0" t="14108" r="47454" b="14523"/>
            <a:stretch/>
          </p:blipFill>
          <p:spPr bwMode="auto">
            <a:xfrm>
              <a:off x="5490255" y="966748"/>
              <a:ext cx="2808312" cy="3926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รูปภาพ 13" descr="E:\ภาพกิจกรรม ปี 2561\ธ.ค.61\พบสื่อ 25 ธ.ค.61\25 ธ.ค.61\พบสื่อปีใหม่ 2662_๑๘๑๒๒๕_0229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1" t="5958" r="41516" b="12798"/>
            <a:stretch/>
          </p:blipFill>
          <p:spPr bwMode="auto">
            <a:xfrm>
              <a:off x="1043608" y="953223"/>
              <a:ext cx="2520280" cy="41085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45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0" y="0"/>
            <a:ext cx="9154940" cy="7321500"/>
            <a:chOff x="0" y="0"/>
            <a:chExt cx="9154940" cy="7321500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4580244" y="0"/>
              <a:ext cx="4574696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th-TH" dirty="0" smtClean="0">
                <a:effectLst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th-TH" sz="1800" dirty="0">
                <a:ea typeface="Times New Roman"/>
                <a:cs typeface="Cordia New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0" y="0"/>
              <a:ext cx="4580244" cy="6858000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1520" y="4987042"/>
              <a:ext cx="41044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คุณอุษา  หงส์ขาว   (นุช)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ผู้สื่อข่าว สายสังคม –สาธารณสุข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098-584-2245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</a:t>
              </a:r>
              <a:r>
                <a:rPr lang="th-TH" sz="1800" dirty="0" smtClean="0">
                  <a:cs typeface="+mj-cs"/>
                </a:rPr>
                <a:t>บริษัท </a:t>
              </a:r>
              <a:r>
                <a:rPr lang="th-TH" sz="1800" dirty="0">
                  <a:cs typeface="+mj-cs"/>
                </a:rPr>
                <a:t>กรุงเทพโทรทัศน์และวิทยุ </a:t>
              </a:r>
              <a:r>
                <a:rPr lang="th-TH" sz="1800" dirty="0" smtClean="0">
                  <a:cs typeface="+mj-cs"/>
                </a:rPr>
                <a:t>จำกัด</a:t>
              </a:r>
              <a:r>
                <a:rPr lang="en-US" sz="1800" dirty="0">
                  <a:cs typeface="+mj-cs"/>
                </a:rPr>
                <a:t/>
              </a:r>
              <a:br>
                <a:rPr lang="en-US" sz="1800" dirty="0">
                  <a:cs typeface="+mj-cs"/>
                </a:rPr>
              </a:br>
              <a:r>
                <a:rPr lang="th-TH" sz="1800" dirty="0" smtClean="0">
                  <a:cs typeface="+mj-cs"/>
                </a:rPr>
                <a:t>998/1 </a:t>
              </a:r>
              <a:r>
                <a:rPr lang="th-TH" sz="1800" dirty="0">
                  <a:cs typeface="+mj-cs"/>
                </a:rPr>
                <a:t>ซอยร่วมศิริมิตร (พหลโยธิน 18/1) ถ.พหลโยธิน แขวงจอมพล เขตจตุจักร กทม. </a:t>
              </a:r>
              <a:r>
                <a:rPr lang="th-TH" sz="1800" dirty="0" smtClean="0">
                  <a:cs typeface="+mj-cs"/>
                </a:rPr>
                <a:t>10900  </a:t>
              </a:r>
              <a:endParaRPr lang="en-US" sz="1800" dirty="0" smtClean="0">
                <a:cs typeface="+mj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1640" y="241484"/>
              <a:ext cx="1584176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ช่อง </a:t>
              </a:r>
              <a:r>
                <a:rPr lang="th-TH" sz="1800" dirty="0">
                  <a:cs typeface="+mj-cs"/>
                </a:rPr>
                <a:t> </a:t>
              </a:r>
              <a:r>
                <a:rPr lang="en-US" sz="1800" dirty="0" smtClean="0">
                  <a:cs typeface="+mj-cs"/>
                </a:rPr>
                <a:t>7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72200" y="266228"/>
              <a:ext cx="1656184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cs typeface="+mj-cs"/>
                </a:rPr>
                <a:t> </a:t>
              </a:r>
              <a:r>
                <a:rPr lang="en-US" b="1" dirty="0" smtClean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 ช่อง</a:t>
              </a:r>
              <a:r>
                <a:rPr lang="en-US" b="1" dirty="0" smtClean="0">
                  <a:cs typeface="+mj-cs"/>
                </a:rPr>
                <a:t> 7 </a:t>
              </a:r>
              <a:endParaRPr lang="en-US" sz="1800" b="1" dirty="0">
                <a:ea typeface="Times New Roman"/>
                <a:cs typeface="+mj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8024" y="5013176"/>
              <a:ext cx="424847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</a:t>
              </a:r>
              <a:r>
                <a:rPr lang="th-TH" sz="1800" dirty="0">
                  <a:cs typeface="+mj-cs"/>
                </a:rPr>
                <a:t>ธนพัต  กิตติบดีสกุล (บอย) </a:t>
              </a:r>
              <a:endParaRPr lang="en-US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ผู้สื่อข่าว </a:t>
              </a:r>
              <a:r>
                <a:rPr lang="th-TH" sz="1800" dirty="0" smtClean="0"/>
                <a:t>สาย</a:t>
              </a:r>
              <a:r>
                <a:rPr lang="th-TH" sz="1800" dirty="0"/>
                <a:t>สังคม </a:t>
              </a:r>
              <a:r>
                <a:rPr lang="th-TH" sz="1800" dirty="0" smtClean="0"/>
                <a:t>– สิ่งแวดล้อม </a:t>
              </a:r>
              <a:endParaRPr lang="th-TH" sz="1800" dirty="0"/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093-9429244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ที่อยู่ </a:t>
              </a:r>
              <a:r>
                <a:rPr lang="en-US" sz="1800" dirty="0" smtClean="0">
                  <a:ea typeface="Times New Roman"/>
                  <a:cs typeface="+mj-cs"/>
                </a:rPr>
                <a:t>: </a:t>
              </a:r>
              <a:r>
                <a:rPr lang="th-TH" sz="1800" dirty="0"/>
                <a:t>บริษัท กรุงเทพโทรทัศน์และวิทยุ จำกัด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th-TH" sz="1800" dirty="0"/>
                <a:t>998/1 ซอยร่วมศิริมิตร (พหลโยธิน 18/1) ถ.</a:t>
              </a:r>
              <a:r>
                <a:rPr lang="th-TH" sz="1800" dirty="0" smtClean="0"/>
                <a:t>พหลโยธิน</a:t>
              </a:r>
            </a:p>
            <a:p>
              <a:r>
                <a:rPr lang="th-TH" sz="1800" dirty="0" smtClean="0"/>
                <a:t>         </a:t>
              </a:r>
              <a:r>
                <a:rPr lang="th-TH" sz="1800" dirty="0"/>
                <a:t>แขวงจอมพล เขตจตุจักร กทม. 10900  </a:t>
              </a:r>
              <a:endParaRPr lang="en-US" sz="1800" dirty="0"/>
            </a:p>
            <a:p>
              <a:pPr marL="342900" indent="-342900">
                <a:buFont typeface="Wingdings" pitchFamily="2" charset="2"/>
                <a:buChar char="v"/>
              </a:pPr>
              <a:endParaRPr lang="th-TH" sz="1800" dirty="0" smtClean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endParaRPr lang="en-US" sz="1800" dirty="0" smtClean="0">
                <a:ea typeface="Times New Roman"/>
                <a:cs typeface="+mj-cs"/>
              </a:endParaRPr>
            </a:p>
          </p:txBody>
        </p:sp>
        <p:pic>
          <p:nvPicPr>
            <p:cNvPr id="8" name="รูปภาพ 7" descr="E:\ภาพกิจกรรม ปี 2561\ธ.ค.61\พบสื่อ 25 ธ.ค.61\25 ธ.ค.61\พบสื่อปีใหม่ 2662_๑๘๑๒๒๕_0187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7" t="-119" r="12246" b="12328"/>
            <a:stretch/>
          </p:blipFill>
          <p:spPr bwMode="auto">
            <a:xfrm>
              <a:off x="840834" y="1065210"/>
              <a:ext cx="2664296" cy="38126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รูปภาพ 9" descr="à¹à¸à¸ à¸²à¸à¸­à¸²à¸à¸à¸°à¸¡à¸µ Thanapat Kittibodeesakul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1" t="20793" r="22168" b="788"/>
            <a:stretch/>
          </p:blipFill>
          <p:spPr bwMode="auto">
            <a:xfrm>
              <a:off x="5535444" y="1030888"/>
              <a:ext cx="2492940" cy="37773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0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8973648" cy="6858000"/>
            <a:chOff x="0" y="0"/>
            <a:chExt cx="8973648" cy="6858000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0" y="0"/>
              <a:ext cx="4580244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  <a:cs typeface="+mj-cs"/>
                </a:rPr>
                <a:t> </a:t>
              </a:r>
              <a:endParaRPr lang="en-US" dirty="0">
                <a:ea typeface="Times New Roman"/>
                <a:cs typeface="+mj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512" y="5007386"/>
              <a:ext cx="39869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คุณนวพรรษ  บุญชาญ  (คุณวัฒน์)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บรรณาธิการข่าว </a:t>
              </a:r>
              <a:endParaRPr lang="th-TH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</a:t>
              </a:r>
              <a:r>
                <a:rPr lang="en-US" sz="1800" dirty="0" smtClean="0">
                  <a:cs typeface="+mj-cs"/>
                </a:rPr>
                <a:t>081-493-7379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smtClean="0">
                  <a:ea typeface="Times New Roman"/>
                  <a:cs typeface="+mj-cs"/>
                </a:rPr>
                <a:t>E-mail : </a:t>
              </a:r>
              <a:r>
                <a:rPr lang="en-US" sz="1800" dirty="0" smtClean="0">
                  <a:cs typeface="+mj-cs"/>
                  <a:hlinkClick r:id="rId2"/>
                </a:rPr>
                <a:t>navapatb@yahoo.com</a:t>
              </a:r>
              <a:endParaRPr lang="en-US" sz="1800" dirty="0" smtClean="0">
                <a:cs typeface="+mj-cs"/>
              </a:endParaRPr>
            </a:p>
            <a:p>
              <a:endParaRPr lang="th-TH" sz="1800" dirty="0" smtClean="0">
                <a:ea typeface="Times New Roman"/>
                <a:cs typeface="+mj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87624" y="188640"/>
              <a:ext cx="2376264" cy="52322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th-TH" b="1" dirty="0" smtClean="0">
                  <a:cs typeface="+mj-cs"/>
                </a:rPr>
                <a:t> ช่อง </a:t>
              </a:r>
              <a:r>
                <a:rPr lang="en-US" b="1" dirty="0" smtClean="0">
                  <a:cs typeface="+mj-cs"/>
                </a:rPr>
                <a:t>NEW TV</a:t>
              </a:r>
              <a:r>
                <a:rPr lang="th-TH" b="1" dirty="0" smtClean="0">
                  <a:cs typeface="+mj-cs"/>
                </a:rPr>
                <a:t> 18 </a:t>
              </a:r>
              <a:endParaRPr lang="en-US" b="1" dirty="0" smtClean="0">
                <a:ea typeface="Times New Roman"/>
                <a:cs typeface="+mj-cs"/>
              </a:endParaRPr>
            </a:p>
          </p:txBody>
        </p:sp>
        <p:pic>
          <p:nvPicPr>
            <p:cNvPr id="12" name="รูปภาพ 11" descr="C:\Users\Accident\Desktop\25550562_1980555298622873_4399425979534081353_n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654" y="1124744"/>
              <a:ext cx="2870028" cy="37122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764712" y="311751"/>
              <a:ext cx="2232248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ช่อง </a:t>
              </a:r>
              <a:r>
                <a:rPr lang="th-TH" dirty="0">
                  <a:cs typeface="+mj-cs"/>
                </a:rPr>
                <a:t> </a:t>
              </a:r>
              <a:r>
                <a:rPr lang="en-US" dirty="0" smtClean="0">
                  <a:cs typeface="+mj-cs"/>
                </a:rPr>
                <a:t>PPTV </a:t>
              </a:r>
              <a:r>
                <a:rPr lang="en-US" dirty="0">
                  <a:cs typeface="+mj-cs"/>
                </a:rPr>
                <a:t>36 </a:t>
              </a:r>
              <a:endParaRPr lang="en-US" b="1" dirty="0" smtClean="0">
                <a:ea typeface="Times New Roman"/>
                <a:cs typeface="+mj-cs"/>
              </a:endParaRPr>
            </a:p>
          </p:txBody>
        </p:sp>
        <p:pic>
          <p:nvPicPr>
            <p:cNvPr id="15" name="รูปภาพ 14" descr="E:\ภาพกิจกรรม ปี 2561\ธ.ค.61\พบสื่อ 26 ธค.61\26.12.18 สคอ.พบสื่อ_๑๘๑๒๒๖_0007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9" t="25270" r="30177" b="15982"/>
            <a:stretch/>
          </p:blipFill>
          <p:spPr bwMode="auto">
            <a:xfrm>
              <a:off x="5724128" y="980728"/>
              <a:ext cx="2448270" cy="37001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788024" y="4797152"/>
              <a:ext cx="418562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คุณชุตินธรา  วัฒนกุล</a:t>
              </a:r>
              <a:r>
                <a:rPr lang="en-US" sz="1800" dirty="0" smtClean="0">
                  <a:effectLst/>
                  <a:cs typeface="+mj-cs"/>
                </a:rPr>
                <a:t> </a:t>
              </a:r>
              <a:endParaRPr lang="en-US" sz="1800" dirty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smtClean="0">
                  <a:effectLst/>
                  <a:cs typeface="+mj-cs"/>
                </a:rPr>
                <a:t>New Media Director</a:t>
              </a:r>
              <a:endParaRPr lang="en-US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</a:t>
              </a:r>
              <a:r>
                <a:rPr lang="en-US" sz="1800" dirty="0" smtClean="0">
                  <a:ea typeface="Times New Roman"/>
                  <a:cs typeface="+mj-cs"/>
                </a:rPr>
                <a:t> </a:t>
              </a:r>
              <a:r>
                <a:rPr lang="en-US" sz="1800" dirty="0" smtClean="0">
                  <a:cs typeface="+mj-cs"/>
                </a:rPr>
                <a:t>081-8490005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err="1" smtClean="0">
                  <a:cs typeface="+mj-cs"/>
                </a:rPr>
                <a:t>E-mail:chutintra</a:t>
              </a:r>
              <a:r>
                <a:rPr lang="en-US" sz="1800" dirty="0" smtClean="0">
                  <a:cs typeface="+mj-cs"/>
                </a:rPr>
                <a:t> </a:t>
              </a:r>
              <a:r>
                <a:rPr lang="en-US" sz="1800" dirty="0">
                  <a:cs typeface="+mj-cs"/>
                </a:rPr>
                <a:t>@pptvthailand.com </a:t>
              </a:r>
              <a:endParaRPr lang="en-US" sz="1800" dirty="0" smtClean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บริษัท บางกอก มีเดีย แอนด์ บรอดคาสติ้ง จำกัด (วิภาวดี)</a:t>
              </a:r>
              <a:r>
                <a:rPr lang="en-US" sz="1800" dirty="0" smtClean="0">
                  <a:cs typeface="+mj-cs"/>
                </a:rPr>
                <a:t> </a:t>
              </a:r>
            </a:p>
            <a:p>
              <a:r>
                <a:rPr lang="en-US" sz="1800" dirty="0">
                  <a:cs typeface="+mj-cs"/>
                </a:rPr>
                <a:t> </a:t>
              </a:r>
              <a:r>
                <a:rPr lang="en-US" sz="1800" dirty="0" smtClean="0">
                  <a:cs typeface="+mj-cs"/>
                </a:rPr>
                <a:t>      </a:t>
              </a:r>
              <a:r>
                <a:rPr lang="th-TH" sz="1800" dirty="0" smtClean="0">
                  <a:cs typeface="+mj-cs"/>
                </a:rPr>
                <a:t>5 ซอยทรงสะอาด ถ.วิภาวดีรังสิต  แขวงจอมพล เขตจตุจักร </a:t>
              </a:r>
            </a:p>
            <a:p>
              <a:r>
                <a:rPr lang="th-TH" sz="1800" dirty="0">
                  <a:cs typeface="+mj-cs"/>
                </a:rPr>
                <a:t> </a:t>
              </a:r>
              <a:r>
                <a:rPr lang="th-TH" sz="1800" dirty="0" smtClean="0">
                  <a:cs typeface="+mj-cs"/>
                </a:rPr>
                <a:t>        กรุงเทพฯ 10900</a:t>
              </a:r>
              <a:endParaRPr lang="en-US" sz="18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-1781" y="0"/>
            <a:ext cx="9182293" cy="6874573"/>
            <a:chOff x="-1781" y="0"/>
            <a:chExt cx="9182293" cy="6874573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4570219" y="0"/>
              <a:ext cx="4610293" cy="685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dirty="0" smtClean="0">
                <a:effectLst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dirty="0">
                <a:ea typeface="Times New Roman"/>
                <a:cs typeface="Cordia New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-1781" y="16573"/>
              <a:ext cx="4572000" cy="6858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dirty="0">
                <a:ea typeface="Times New Roman"/>
                <a:cs typeface="Cordia New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7584" y="241484"/>
              <a:ext cx="3240360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ช่อง </a:t>
              </a:r>
              <a:r>
                <a:rPr lang="th-TH" b="1" dirty="0" smtClean="0"/>
                <a:t>อัม</a:t>
              </a:r>
              <a:r>
                <a:rPr lang="th-TH" b="1" dirty="0"/>
                <a:t>รินทร์ ทีวี ช่อง 34 </a:t>
              </a:r>
              <a:endParaRPr lang="en-US" b="1" dirty="0" smtClean="0">
                <a:ea typeface="Times New Roman"/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28084" y="270558"/>
              <a:ext cx="2952328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ช่อง </a:t>
              </a:r>
              <a:r>
                <a:rPr lang="th-TH" b="1" dirty="0"/>
                <a:t>อัมรินทร์ ทีวี ช่อง 34 </a:t>
              </a:r>
              <a:endParaRPr lang="en-US" b="1" dirty="0">
                <a:ea typeface="Times New Roman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504" y="5059050"/>
              <a:ext cx="42292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</a:t>
              </a:r>
              <a:r>
                <a:rPr lang="th-TH" sz="1800" dirty="0" smtClean="0">
                  <a:cs typeface="+mj-cs"/>
                </a:rPr>
                <a:t>สัมพันธ์ </a:t>
              </a:r>
              <a:r>
                <a:rPr lang="th-TH" sz="1800" dirty="0">
                  <a:cs typeface="+mj-cs"/>
                </a:rPr>
                <a:t>ชะเอม </a:t>
              </a:r>
              <a:endParaRPr lang="th-TH" sz="1800" dirty="0" smtClean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รอง</a:t>
              </a:r>
              <a:r>
                <a:rPr lang="th-TH" sz="1800" dirty="0">
                  <a:cs typeface="+mj-cs"/>
                </a:rPr>
                <a:t>ผู้อำนวยการสำนักข่าวอมรินทร์ทีวี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-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</a:t>
              </a:r>
              <a:r>
                <a:rPr lang="th-TH" sz="1800" dirty="0" smtClean="0">
                  <a:cs typeface="+mj-cs"/>
                </a:rPr>
                <a:t>บริษัท </a:t>
              </a:r>
              <a:r>
                <a:rPr lang="th-TH" sz="1800" dirty="0">
                  <a:cs typeface="+mj-cs"/>
                </a:rPr>
                <a:t>อมรินทร์พริ้นติ้ง แอนด์ พับลิชชิ่ง จำกัด (มหาชน</a:t>
              </a:r>
              <a:r>
                <a:rPr lang="th-TH" sz="1800" dirty="0" smtClean="0">
                  <a:cs typeface="+mj-cs"/>
                </a:rPr>
                <a:t>)</a:t>
              </a:r>
              <a:r>
                <a:rPr lang="en-US" sz="1800" dirty="0" smtClean="0">
                  <a:cs typeface="+mj-cs"/>
                </a:rPr>
                <a:t> </a:t>
              </a:r>
              <a:r>
                <a:rPr lang="th-TH" sz="1800" dirty="0">
                  <a:cs typeface="+mj-cs"/>
                </a:rPr>
                <a:t>แขวง อรุณอมรินทร์ อรุณอมรินทร์ กรุงเทพมหานคร 10700</a:t>
              </a:r>
              <a:endParaRPr lang="en-US" sz="1800" dirty="0" smtClean="0">
                <a:cs typeface="+mj-cs"/>
              </a:endParaRPr>
            </a:p>
          </p:txBody>
        </p:sp>
        <p:pic>
          <p:nvPicPr>
            <p:cNvPr id="11" name="รูปภาพ 10" descr="E:\ภาพกิจกรรม ปี 2561\ธ.ค.61\พบสื่อ 25 ธ.ค.61\25 ธ.ค.61\พบสื่อปีใหม่ 2662_๑๘๑๒๒๕_0346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08" t="7101" r="9423" b="21514"/>
            <a:stretch/>
          </p:blipFill>
          <p:spPr bwMode="auto">
            <a:xfrm>
              <a:off x="827584" y="974744"/>
              <a:ext cx="2736304" cy="39698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716016" y="5059050"/>
              <a:ext cx="42292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คุณสา </a:t>
              </a:r>
              <a:r>
                <a:rPr lang="th-TH" sz="1800" dirty="0" smtClean="0">
                  <a:cs typeface="+mj-cs"/>
                </a:rPr>
                <a:t>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ผู้สื่อข่าว /  ฝ่ายรายการ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 087-384-7196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</a:t>
              </a:r>
              <a:r>
                <a:rPr lang="th-TH" sz="1800" dirty="0" smtClean="0">
                  <a:cs typeface="+mj-cs"/>
                </a:rPr>
                <a:t>บริษัท </a:t>
              </a:r>
              <a:r>
                <a:rPr lang="th-TH" sz="1800" dirty="0">
                  <a:cs typeface="+mj-cs"/>
                </a:rPr>
                <a:t>อมรินทร์พริ้นติ้ง แอนด์ พับลิชชิ่ง จำกัด (มหาชน</a:t>
              </a:r>
              <a:r>
                <a:rPr lang="th-TH" sz="1800" dirty="0" smtClean="0">
                  <a:cs typeface="+mj-cs"/>
                </a:rPr>
                <a:t>)</a:t>
              </a:r>
              <a:r>
                <a:rPr lang="en-US" sz="1800" dirty="0" smtClean="0">
                  <a:cs typeface="+mj-cs"/>
                </a:rPr>
                <a:t> </a:t>
              </a:r>
              <a:r>
                <a:rPr lang="th-TH" sz="1800" dirty="0">
                  <a:cs typeface="+mj-cs"/>
                </a:rPr>
                <a:t>แขวง อรุณอมรินทร์ อรุณอมรินทร์ กรุงเทพมหานคร 10700</a:t>
              </a:r>
              <a:endParaRPr lang="en-US" sz="1800" dirty="0" smtClean="0">
                <a:cs typeface="+mj-cs"/>
              </a:endParaRPr>
            </a:p>
          </p:txBody>
        </p:sp>
        <p:pic>
          <p:nvPicPr>
            <p:cNvPr id="12" name="รูปภาพ 11" descr="E:\ภาพกิจกรรม ปี 2561\ธ.ค.61\พบสื่อ 25 ธ.ค.61\25 ธ.ค.61\พบสื่อปีใหม่ 2662_๑๘๑๒๒๕_0368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07"/>
            <a:stretch/>
          </p:blipFill>
          <p:spPr bwMode="auto">
            <a:xfrm>
              <a:off x="5508104" y="1015401"/>
              <a:ext cx="2592288" cy="39370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75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8244" y="0"/>
            <a:ext cx="9135754" cy="7249492"/>
            <a:chOff x="8244" y="0"/>
            <a:chExt cx="9135754" cy="7249492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4533705" y="0"/>
              <a:ext cx="4610293" cy="6889188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8244" y="0"/>
              <a:ext cx="4572000" cy="6889188"/>
            </a:xfrm>
            <a:prstGeom prst="rect">
              <a:avLst/>
            </a:prstGeom>
            <a:solidFill>
              <a:srgbClr val="C0BB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1640" y="116632"/>
              <a:ext cx="1656184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ช่อง  8 </a:t>
              </a:r>
              <a:endParaRPr lang="en-US" b="1" dirty="0" smtClean="0">
                <a:ea typeface="Times New Roman"/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72200" y="188640"/>
              <a:ext cx="165618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cs typeface="+mj-cs"/>
                </a:rPr>
                <a:t> </a:t>
              </a:r>
              <a:r>
                <a:rPr lang="en-US" b="1" dirty="0" smtClean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 ช่อง  8  </a:t>
              </a:r>
              <a:endParaRPr lang="en-US" sz="1800" b="1" dirty="0">
                <a:ea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6934" y="4869160"/>
              <a:ext cx="419461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คุณเกรียงไกร   สิริกาญจนาวัฒน์</a:t>
              </a:r>
              <a:endParaRPr lang="en-US" sz="1800" dirty="0" smtClean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>
                  <a:cs typeface="+mj-cs"/>
                </a:rPr>
                <a:t>ผู้อำนวยการฝ่าย</a:t>
              </a:r>
              <a:r>
                <a:rPr lang="th-TH" sz="1800" dirty="0" smtClean="0">
                  <a:cs typeface="+mj-cs"/>
                </a:rPr>
                <a:t>ข่าว</a:t>
              </a:r>
              <a:endParaRPr lang="th-TH" sz="1800" dirty="0" smtClean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086-364-4359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smtClean="0">
                  <a:ea typeface="Times New Roman"/>
                  <a:cs typeface="+mj-cs"/>
                </a:rPr>
                <a:t>E-mail:  </a:t>
              </a:r>
              <a:r>
                <a:rPr lang="en-US" sz="1800" dirty="0" smtClean="0">
                  <a:ea typeface="Times New Roman"/>
                  <a:cs typeface="+mj-cs"/>
                  <a:hlinkClick r:id="rId2"/>
                </a:rPr>
                <a:t>keangkrai@rs.co.th</a:t>
              </a:r>
              <a:endParaRPr lang="en-US" sz="1800" dirty="0" smtClean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ที่อยู่ </a:t>
              </a:r>
              <a:r>
                <a:rPr lang="en-US" sz="1800" dirty="0" smtClean="0">
                  <a:ea typeface="Times New Roman"/>
                  <a:cs typeface="+mj-cs"/>
                </a:rPr>
                <a:t>:</a:t>
              </a:r>
              <a:r>
                <a:rPr lang="th-TH" sz="1800" dirty="0"/>
                <a:t> บริษัท อาร์เอส จำกัด (มหาชน</a:t>
              </a:r>
              <a:r>
                <a:rPr lang="th-TH" sz="1800" dirty="0" smtClean="0"/>
                <a:t>) </a:t>
              </a:r>
              <a:r>
                <a:rPr lang="th-TH" sz="1800" dirty="0" smtClean="0">
                  <a:latin typeface="Cordia New" pitchFamily="34" charset="-34"/>
                  <a:ea typeface="Times New Roman" pitchFamily="18" charset="0"/>
                  <a:cs typeface="Cordia New" pitchFamily="34" charset="-34"/>
                </a:rPr>
                <a:t>เลขที่ </a:t>
              </a:r>
              <a:r>
                <a:rPr lang="th-TH" sz="1800" dirty="0">
                  <a:latin typeface="Cordia New" pitchFamily="34" charset="-34"/>
                  <a:ea typeface="Times New Roman" pitchFamily="18" charset="0"/>
                  <a:cs typeface="Cordia New" pitchFamily="34" charset="-34"/>
                </a:rPr>
                <a:t>419/1 อาคารเชษฐโชติศักดิ์ ซอยลาดพร้าว 15 ถ.ลาดพร้าว  แขวงจอมพล เขตจตุจักร กรุงเทพฯ 10900</a:t>
              </a:r>
              <a:r>
                <a:rPr lang="en-US" sz="1050" dirty="0">
                  <a:latin typeface="Arial" pitchFamily="34" charset="0"/>
                  <a:cs typeface="Angsana New" pitchFamily="18" charset="-34"/>
                </a:rPr>
                <a:t> </a:t>
              </a:r>
              <a:endParaRPr lang="en-US" sz="1800" dirty="0" smtClean="0">
                <a:ea typeface="Times New Roman"/>
                <a:cs typeface="+mj-cs"/>
              </a:endParaRPr>
            </a:p>
          </p:txBody>
        </p:sp>
        <p:pic>
          <p:nvPicPr>
            <p:cNvPr id="10" name="รูปภาพ 9" descr="E:\ภาพกิจกรรม ปี 2560\เม.ย.60\7เม.ย. 60 เยี่ยมสื่อสงกรานต์\พบ สือ ช่อง 8\DSC_014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2" t="30358" r="29284" b="15476"/>
            <a:stretch/>
          </p:blipFill>
          <p:spPr bwMode="auto">
            <a:xfrm>
              <a:off x="773578" y="764704"/>
              <a:ext cx="2772308" cy="39718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24241" y="4941168"/>
              <a:ext cx="43122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คุณขวัญเรือน  เอมโอษฐ</a:t>
              </a:r>
              <a:r>
                <a:rPr lang="th-TH" sz="1800" dirty="0" smtClean="0">
                  <a:cs typeface="+mj-cs"/>
                </a:rPr>
                <a:t>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บรรณาธิการข่าว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086-366-3751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1800" dirty="0" smtClean="0">
                  <a:ea typeface="Times New Roman"/>
                  <a:cs typeface="+mj-cs"/>
                </a:rPr>
                <a:t>E-mail:  </a:t>
              </a:r>
              <a:r>
                <a:rPr lang="en-US" sz="1800" dirty="0" smtClean="0">
                  <a:ea typeface="Times New Roman"/>
                  <a:cs typeface="+mj-cs"/>
                  <a:hlinkClick r:id="rId4"/>
                </a:rPr>
                <a:t>catkhwan@hotmail.com</a:t>
              </a:r>
              <a:r>
                <a:rPr lang="en-US" sz="1800" dirty="0" smtClean="0">
                  <a:ea typeface="Times New Roman"/>
                  <a:cs typeface="+mj-cs"/>
                </a:rPr>
                <a:t>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/>
                <a:t>ที่อยู่ </a:t>
              </a:r>
              <a:r>
                <a:rPr lang="en-US" sz="1800" dirty="0" smtClean="0"/>
                <a:t>: </a:t>
              </a:r>
              <a:r>
                <a:rPr lang="th-TH" sz="1800" dirty="0" smtClean="0"/>
                <a:t>บริษัท </a:t>
              </a:r>
              <a:r>
                <a:rPr lang="th-TH" sz="1800" dirty="0"/>
                <a:t>อาร์เอส จำกัด (มหาชน) </a:t>
              </a:r>
              <a:r>
                <a:rPr lang="th-TH" sz="1800" dirty="0">
                  <a:latin typeface="Cordia New" pitchFamily="34" charset="-34"/>
                  <a:ea typeface="Times New Roman" pitchFamily="18" charset="0"/>
                  <a:cs typeface="Cordia New" pitchFamily="34" charset="-34"/>
                </a:rPr>
                <a:t>เลขที่ 419/1 อาคารเชษฐโชติศักดิ์ ซอยลาดพร้าว 15 ถ.ลาดพร้าว  แขวงจอมพล เขตจตุจักร กรุงเทพฯ 10900</a:t>
              </a:r>
              <a:r>
                <a:rPr lang="en-US" sz="1050" dirty="0">
                  <a:latin typeface="Arial" pitchFamily="34" charset="0"/>
                  <a:cs typeface="Angsana New" pitchFamily="18" charset="-34"/>
                </a:rPr>
                <a:t> </a:t>
              </a:r>
              <a:endParaRPr lang="en-US" sz="1800" dirty="0">
                <a:ea typeface="Times New Roman"/>
              </a:endParaRPr>
            </a:p>
            <a:p>
              <a:pPr marL="342900" indent="-342900">
                <a:buFont typeface="Wingdings" pitchFamily="2" charset="2"/>
                <a:buChar char="v"/>
              </a:pPr>
              <a:endParaRPr lang="th-TH" sz="1800" dirty="0" smtClean="0">
                <a:ea typeface="Times New Roman"/>
                <a:cs typeface="+mj-cs"/>
              </a:endParaRPr>
            </a:p>
          </p:txBody>
        </p:sp>
        <p:pic>
          <p:nvPicPr>
            <p:cNvPr id="12" name="รูปภาพ 11" descr="E:\ภาพกิจกรรม ปี 2560\เม.ย.60\7เม.ย. 60 เยี่ยมสื่อสงกรานต์\พบ สือ ช่อง 8\DSC_0182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" t="31601" r="70529" b="14286"/>
            <a:stretch/>
          </p:blipFill>
          <p:spPr bwMode="auto">
            <a:xfrm flipH="1">
              <a:off x="5695724" y="908720"/>
              <a:ext cx="2476676" cy="39718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77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/>
          <p:cNvGrpSpPr/>
          <p:nvPr/>
        </p:nvGrpSpPr>
        <p:grpSpPr>
          <a:xfrm>
            <a:off x="0" y="0"/>
            <a:ext cx="4580244" cy="6858000"/>
            <a:chOff x="0" y="0"/>
            <a:chExt cx="4580244" cy="6858000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0" y="0"/>
              <a:ext cx="4580244" cy="6858000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20" y="5157191"/>
              <a:ext cx="41044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</a:t>
              </a:r>
              <a:r>
                <a:rPr lang="th-TH" sz="1800" dirty="0">
                  <a:cs typeface="+mj-cs"/>
                </a:rPr>
                <a:t>อนัญญา ตั้งใจตรง </a:t>
              </a:r>
              <a:r>
                <a:rPr lang="th-TH" sz="1800" dirty="0" smtClean="0">
                  <a:cs typeface="+mj-cs"/>
                </a:rPr>
                <a:t> (แหม่ม)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บรรณาธิการ</a:t>
              </a:r>
              <a:r>
                <a:rPr lang="th-TH" sz="1800" dirty="0">
                  <a:cs typeface="+mj-cs"/>
                </a:rPr>
                <a:t>ข่าวสังคม สถานีโทรทัศน์ </a:t>
              </a:r>
              <a:r>
                <a:rPr lang="en-US" sz="1800" dirty="0">
                  <a:cs typeface="+mj-cs"/>
                </a:rPr>
                <a:t>MCOT </a:t>
              </a:r>
              <a:r>
                <a:rPr lang="en-US" sz="1800" dirty="0" smtClean="0">
                  <a:cs typeface="+mj-cs"/>
                </a:rPr>
                <a:t> </a:t>
              </a:r>
              <a:endParaRPr lang="th-TH" sz="1800" dirty="0" smtClean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 081-174-3853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MCOT </a:t>
              </a:r>
              <a:r>
                <a:rPr lang="th-TH" sz="1800" dirty="0" smtClean="0">
                  <a:cs typeface="+mj-cs"/>
                </a:rPr>
                <a:t>63/1 </a:t>
              </a:r>
              <a:r>
                <a:rPr lang="th-TH" sz="1800" dirty="0">
                  <a:cs typeface="+mj-cs"/>
                </a:rPr>
                <a:t>ถนนพระราม 9 แขวงห้วยขวาง เขตห้วยขวาง กรุงเทพมหานคร 10310 </a:t>
              </a:r>
              <a:endParaRPr lang="en-US" sz="1800" dirty="0" smtClean="0">
                <a:cs typeface="+mj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1640" y="241484"/>
              <a:ext cx="1584176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ช่อง </a:t>
              </a:r>
              <a:r>
                <a:rPr lang="th-TH" sz="1800" dirty="0">
                  <a:cs typeface="+mj-cs"/>
                </a:rPr>
                <a:t> </a:t>
              </a:r>
              <a:r>
                <a:rPr lang="en-US" sz="1800" dirty="0" smtClean="0">
                  <a:cs typeface="+mj-cs"/>
                </a:rPr>
                <a:t>9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pic>
          <p:nvPicPr>
            <p:cNvPr id="18" name="Picture 4" descr="à¹à¸à¸ à¸²à¸à¸­à¸²à¸à¸à¸°à¸¡à¸µ 2 à¸à¸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79" y="980728"/>
              <a:ext cx="2688298" cy="403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สี่เหลี่ยมผืนผ้า 24"/>
          <p:cNvSpPr/>
          <p:nvPr/>
        </p:nvSpPr>
        <p:spPr>
          <a:xfrm>
            <a:off x="4580244" y="-27384"/>
            <a:ext cx="4572000" cy="6883826"/>
          </a:xfrm>
          <a:prstGeom prst="rect">
            <a:avLst/>
          </a:prstGeom>
          <a:solidFill>
            <a:srgbClr val="ECE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dirty="0" smtClean="0">
                <a:effectLst/>
              </a:rPr>
              <a:t> </a:t>
            </a:r>
            <a:endParaRPr lang="en-US" sz="1800" dirty="0">
              <a:ea typeface="Times New Roman"/>
              <a:cs typeface="Cordia Ne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6016" y="5085184"/>
            <a:ext cx="4176464" cy="180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ffectLst/>
                <a:cs typeface="+mj-cs"/>
              </a:rPr>
              <a:t>คุณภัทรมล  ทองในแก้ว </a:t>
            </a:r>
            <a:r>
              <a:rPr lang="th-TH" sz="1800" dirty="0" smtClean="0">
                <a:cs typeface="+mj-cs"/>
              </a:rPr>
              <a:t>  (ทัวร์)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ผู้สื่อข่าว /ผู้ประกาศ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ea typeface="Times New Roman"/>
                <a:cs typeface="+mj-cs"/>
              </a:rPr>
              <a:t>มือถือ    096-339-9744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800" dirty="0" smtClean="0">
                <a:cs typeface="+mj-cs"/>
              </a:rPr>
              <a:t>E-mil: </a:t>
            </a:r>
            <a:r>
              <a:rPr lang="en-US" sz="1800" dirty="0" smtClean="0">
                <a:cs typeface="+mj-cs"/>
                <a:hlinkClick r:id="rId3"/>
              </a:rPr>
              <a:t>cable.health3@gmail.com</a:t>
            </a:r>
            <a:r>
              <a:rPr lang="en-US" sz="1800" dirty="0" smtClean="0">
                <a:cs typeface="+mj-cs"/>
              </a:rPr>
              <a:t> </a:t>
            </a:r>
            <a:endParaRPr lang="th-TH" sz="1800" dirty="0" smtClean="0">
              <a:cs typeface="+mj-cs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th-TH" sz="1800" dirty="0" smtClean="0">
                <a:cs typeface="+mj-cs"/>
              </a:rPr>
              <a:t>ที่อยู่ </a:t>
            </a:r>
            <a:r>
              <a:rPr lang="en-US" sz="1800" dirty="0" smtClean="0">
                <a:cs typeface="+mj-cs"/>
              </a:rPr>
              <a:t>:</a:t>
            </a:r>
            <a:r>
              <a:rPr lang="th-TH" sz="1800" dirty="0">
                <a:cs typeface="+mj-cs"/>
              </a:rPr>
              <a:t>19/118 ซอย สุขุมวิท 13 แขวงคลองเตยเหนือ </a:t>
            </a:r>
            <a:endParaRPr lang="th-TH" sz="1800" dirty="0" smtClean="0">
              <a:cs typeface="+mj-cs"/>
            </a:endParaRPr>
          </a:p>
          <a:p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เขต</a:t>
            </a:r>
            <a:r>
              <a:rPr lang="th-TH" sz="1800" dirty="0">
                <a:cs typeface="+mj-cs"/>
              </a:rPr>
              <a:t>วัฒนา กรุงเทพมหานคร 10110</a:t>
            </a:r>
            <a:endParaRPr lang="en-US" sz="1800" dirty="0" smtClean="0"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98519" y="241484"/>
            <a:ext cx="2421773" cy="539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cs typeface="+mj-cs"/>
              </a:rPr>
              <a:t> เจริญเคเบิ้ลทีวี ช่อง 37 </a:t>
            </a:r>
            <a:endParaRPr lang="en-US" sz="1800" b="1" dirty="0" smtClean="0">
              <a:ea typeface="Times New Roman"/>
              <a:cs typeface="+mj-cs"/>
            </a:endParaRPr>
          </a:p>
        </p:txBody>
      </p:sp>
      <p:pic>
        <p:nvPicPr>
          <p:cNvPr id="28" name="รูปภาพ 27" descr="E:\ภาพกิจกรรม ปี 2561\ธ.ค.61\พบสื่อ 25 ธ.ค.61\24 ธ.ค.61\พบสื่อปีใหม่ 2662_๑๘๑๒๒๕_01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9" r="13029" b="16946"/>
          <a:stretch/>
        </p:blipFill>
        <p:spPr bwMode="auto">
          <a:xfrm>
            <a:off x="5612196" y="980728"/>
            <a:ext cx="2508096" cy="4011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3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8244" y="-31188"/>
            <a:ext cx="9146696" cy="6942706"/>
            <a:chOff x="8244" y="-31188"/>
            <a:chExt cx="9146696" cy="6942706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4580244" y="-31188"/>
              <a:ext cx="4574696" cy="688918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th-TH" dirty="0" smtClean="0">
                <a:effectLst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th-TH" sz="1800" dirty="0">
                <a:ea typeface="Times New Roman"/>
                <a:cs typeface="Cordia New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8244" y="-20464"/>
              <a:ext cx="4572000" cy="6878464"/>
            </a:xfrm>
            <a:prstGeom prst="rect">
              <a:avLst/>
            </a:prstGeom>
            <a:solidFill>
              <a:srgbClr val="ECEC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dirty="0" smtClean="0">
                  <a:effectLst/>
                </a:rPr>
                <a:t> </a:t>
              </a:r>
              <a:endParaRPr lang="en-US" sz="1800" dirty="0">
                <a:ea typeface="Times New Roman"/>
                <a:cs typeface="Cordia New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512" y="5157192"/>
              <a:ext cx="4176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คุณ</a:t>
              </a:r>
              <a:r>
                <a:rPr lang="th-TH" sz="1800" dirty="0">
                  <a:cs typeface="+mj-cs"/>
                </a:rPr>
                <a:t>ปรัชญา ชีพเจริญรัตน์</a:t>
              </a:r>
              <a:endParaRPr lang="en-US" sz="1800" dirty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>
                  <a:cs typeface="+mj-cs"/>
                </a:rPr>
                <a:t>บรรณาธิการบริหารข่าวช่อง</a:t>
              </a:r>
              <a:endParaRPr lang="th-TH" sz="1800" dirty="0" smtClean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cs typeface="+mj-cs"/>
                </a:rPr>
                <a:t>ที่อยู่ </a:t>
              </a:r>
              <a:r>
                <a:rPr lang="en-US" sz="1800" dirty="0" smtClean="0">
                  <a:cs typeface="+mj-cs"/>
                </a:rPr>
                <a:t>: </a:t>
              </a:r>
              <a:r>
                <a:rPr lang="th-TH" sz="1800" dirty="0" smtClean="0">
                  <a:cs typeface="+mj-cs"/>
                </a:rPr>
                <a:t>เลขที่ </a:t>
              </a:r>
              <a:r>
                <a:rPr lang="th-TH" sz="1800" dirty="0">
                  <a:cs typeface="+mj-cs"/>
                </a:rPr>
                <a:t>50 อาคาร จีเอ็มเอ็ม แกรมมี่ เพลส </a:t>
              </a:r>
              <a:r>
                <a:rPr lang="th-TH" sz="1800" dirty="0" smtClean="0">
                  <a:cs typeface="+mj-cs"/>
                </a:rPr>
                <a:t>ถ.สุขุมวิท </a:t>
              </a:r>
              <a:r>
                <a:rPr lang="th-TH" sz="1800" dirty="0">
                  <a:cs typeface="+mj-cs"/>
                </a:rPr>
                <a:t>แขวงคลองเตยเหนือ </a:t>
              </a:r>
              <a:r>
                <a:rPr lang="th-TH" sz="1800" dirty="0" smtClean="0">
                  <a:cs typeface="+mj-cs"/>
                </a:rPr>
                <a:t> เขตวัฒนา </a:t>
              </a:r>
              <a:r>
                <a:rPr lang="th-TH" sz="1800" dirty="0">
                  <a:cs typeface="+mj-cs"/>
                </a:rPr>
                <a:t>กรุงเทพ 10110</a:t>
              </a:r>
            </a:p>
            <a:p>
              <a:pPr marL="342900" indent="-342900">
                <a:buFont typeface="Wingdings" pitchFamily="2" charset="2"/>
                <a:buChar char="v"/>
              </a:pPr>
              <a:endParaRPr lang="en-US" sz="1800" dirty="0" smtClean="0">
                <a:cs typeface="+mj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1640" y="241484"/>
              <a:ext cx="2016224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cs typeface="+mj-cs"/>
                </a:rPr>
                <a:t> </a:t>
              </a:r>
              <a:r>
                <a:rPr lang="th-TH" b="1" dirty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ช่อง </a:t>
              </a:r>
              <a:r>
                <a:rPr lang="en-US" b="1" dirty="0" smtClean="0">
                  <a:cs typeface="+mj-cs"/>
                </a:rPr>
                <a:t>ONE 31 </a:t>
              </a:r>
              <a:endParaRPr lang="en-US" sz="1800" b="1" dirty="0" smtClean="0">
                <a:ea typeface="Times New Roman"/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6136" y="270585"/>
              <a:ext cx="2088232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cs typeface="+mj-cs"/>
                </a:rPr>
                <a:t> </a:t>
              </a:r>
              <a:r>
                <a:rPr lang="en-US" b="1" dirty="0" smtClean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 </a:t>
              </a:r>
              <a:r>
                <a:rPr lang="en-US" b="1" dirty="0" smtClean="0">
                  <a:cs typeface="+mj-cs"/>
                </a:rPr>
                <a:t> </a:t>
              </a:r>
              <a:r>
                <a:rPr lang="th-TH" b="1" dirty="0" smtClean="0">
                  <a:cs typeface="+mj-cs"/>
                </a:rPr>
                <a:t>ช่อง</a:t>
              </a:r>
              <a:r>
                <a:rPr lang="en-US" b="1" dirty="0" smtClean="0">
                  <a:cs typeface="+mj-cs"/>
                </a:rPr>
                <a:t> ONE 31 </a:t>
              </a:r>
              <a:endParaRPr lang="en-US" sz="1800" b="1" dirty="0">
                <a:ea typeface="Times New Roman"/>
                <a:cs typeface="+mj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8024" y="5157192"/>
              <a:ext cx="4176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ffectLst/>
                  <a:cs typeface="+mj-cs"/>
                </a:rPr>
                <a:t>คุณ</a:t>
              </a:r>
              <a:r>
                <a:rPr lang="th-TH" sz="1800" dirty="0" smtClean="0">
                  <a:cs typeface="+mj-cs"/>
                </a:rPr>
                <a:t>วีร</a:t>
              </a:r>
              <a:r>
                <a:rPr lang="th-TH" sz="1800" dirty="0">
                  <a:cs typeface="+mj-cs"/>
                </a:rPr>
                <a:t>ยุทธ  วิริยะสัจจะจิตร </a:t>
              </a:r>
              <a:endParaRPr lang="en-US" sz="1800" dirty="0"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>
                  <a:cs typeface="+mj-cs"/>
                </a:rPr>
                <a:t>ผู้ช่วยบรรณาธิการข่าว</a:t>
              </a:r>
              <a:endParaRPr lang="en-US" sz="1800" dirty="0">
                <a:ea typeface="Times New Roman"/>
                <a:cs typeface="+mj-cs"/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มือถือ 098-919-1429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th-TH" sz="1800" dirty="0" smtClean="0">
                  <a:ea typeface="Times New Roman"/>
                  <a:cs typeface="+mj-cs"/>
                </a:rPr>
                <a:t>ที่อยู่ </a:t>
              </a:r>
              <a:r>
                <a:rPr lang="en-US" sz="1800" dirty="0" smtClean="0">
                  <a:ea typeface="Times New Roman"/>
                  <a:cs typeface="+mj-cs"/>
                </a:rPr>
                <a:t>: </a:t>
              </a:r>
              <a:r>
                <a:rPr lang="th-TH" sz="1800" dirty="0">
                  <a:cs typeface="+mj-cs"/>
                </a:rPr>
                <a:t>เลขที่ 50 อาคาร จีเอ็มเอ็ม แกรมมี่ เพลส </a:t>
              </a:r>
              <a:r>
                <a:rPr lang="th-TH" sz="1800" dirty="0" smtClean="0">
                  <a:cs typeface="+mj-cs"/>
                </a:rPr>
                <a:t>ถ.สุขุมวิท </a:t>
              </a:r>
              <a:r>
                <a:rPr lang="th-TH" sz="1800" dirty="0">
                  <a:cs typeface="+mj-cs"/>
                </a:rPr>
                <a:t>แขวงคลองเตยเหนือ </a:t>
              </a:r>
              <a:r>
                <a:rPr lang="th-TH" sz="1800" dirty="0" smtClean="0">
                  <a:cs typeface="+mj-cs"/>
                </a:rPr>
                <a:t>เขตวัฒนา </a:t>
              </a:r>
              <a:r>
                <a:rPr lang="th-TH" sz="1800" dirty="0">
                  <a:cs typeface="+mj-cs"/>
                </a:rPr>
                <a:t>กรุงเทพ 10110</a:t>
              </a:r>
            </a:p>
            <a:p>
              <a:pPr marL="342900" indent="-342900">
                <a:buFont typeface="Wingdings" pitchFamily="2" charset="2"/>
                <a:buChar char="v"/>
              </a:pPr>
              <a:endParaRPr lang="en-US" sz="1800" dirty="0" smtClean="0">
                <a:ea typeface="Times New Roman"/>
                <a:cs typeface="+mj-cs"/>
              </a:endParaRPr>
            </a:p>
          </p:txBody>
        </p:sp>
        <p:pic>
          <p:nvPicPr>
            <p:cNvPr id="12" name="รูปภาพ 11" descr="E:\ภาพกิจกรรม ปี 2561\ธ.ค.61\พบสื่อ 25 ธ.ค.61\24 ธ.ค.61\พบสื่อปีใหม่ 2662_๑๘๑๒๒๕_0100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4" t="22274" r="42857" b="17629"/>
            <a:stretch/>
          </p:blipFill>
          <p:spPr bwMode="auto">
            <a:xfrm>
              <a:off x="912842" y="1069095"/>
              <a:ext cx="2520280" cy="37224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รูปภาพ 13" descr="E:\ภาพกิจกรรม ปี 2561\ธ.ค.61\พบสื่อ 25 ธ.ค.61\24 ธ.ค.61\พบสื่อปีใหม่ 2662_๑๘๑๒๒๕_0087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9" r="47762" b="21818"/>
            <a:stretch/>
          </p:blipFill>
          <p:spPr bwMode="auto">
            <a:xfrm>
              <a:off x="5355309" y="1069095"/>
              <a:ext cx="2722231" cy="374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สี่เหลี่ยมผืนผ้า 8"/>
          <p:cNvSpPr/>
          <p:nvPr/>
        </p:nvSpPr>
        <p:spPr>
          <a:xfrm>
            <a:off x="2286000" y="27365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62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1635</Words>
  <Application>Microsoft Office PowerPoint</Application>
  <PresentationFormat>นำเสนอทางหน้าจอ (4:3)</PresentationFormat>
  <Paragraphs>312</Paragraphs>
  <Slides>26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26</vt:i4>
      </vt:variant>
    </vt:vector>
  </HeadingPairs>
  <TitlesOfParts>
    <vt:vector size="27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152</cp:revision>
  <dcterms:created xsi:type="dcterms:W3CDTF">2019-01-30T05:24:43Z</dcterms:created>
  <dcterms:modified xsi:type="dcterms:W3CDTF">2019-02-12T04:45:02Z</dcterms:modified>
</cp:coreProperties>
</file>